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108" r:id="rId1"/>
    <p:sldMasterId id="2147486832" r:id="rId2"/>
    <p:sldMasterId id="2147486863" r:id="rId3"/>
    <p:sldMasterId id="2147486871" r:id="rId4"/>
    <p:sldMasterId id="2147486886" r:id="rId5"/>
  </p:sldMasterIdLst>
  <p:notesMasterIdLst>
    <p:notesMasterId r:id="rId40"/>
  </p:notesMasterIdLst>
  <p:sldIdLst>
    <p:sldId id="764" r:id="rId6"/>
    <p:sldId id="765" r:id="rId7"/>
    <p:sldId id="708" r:id="rId8"/>
    <p:sldId id="751" r:id="rId9"/>
    <p:sldId id="754" r:id="rId10"/>
    <p:sldId id="711" r:id="rId11"/>
    <p:sldId id="753" r:id="rId12"/>
    <p:sldId id="742" r:id="rId13"/>
    <p:sldId id="743" r:id="rId14"/>
    <p:sldId id="745" r:id="rId15"/>
    <p:sldId id="712" r:id="rId16"/>
    <p:sldId id="741" r:id="rId17"/>
    <p:sldId id="763" r:id="rId18"/>
    <p:sldId id="755" r:id="rId19"/>
    <p:sldId id="715" r:id="rId20"/>
    <p:sldId id="716" r:id="rId21"/>
    <p:sldId id="717" r:id="rId22"/>
    <p:sldId id="718" r:id="rId23"/>
    <p:sldId id="720" r:id="rId24"/>
    <p:sldId id="721" r:id="rId25"/>
    <p:sldId id="728" r:id="rId26"/>
    <p:sldId id="729" r:id="rId27"/>
    <p:sldId id="766" r:id="rId28"/>
    <p:sldId id="730" r:id="rId29"/>
    <p:sldId id="732" r:id="rId30"/>
    <p:sldId id="733" r:id="rId31"/>
    <p:sldId id="767" r:id="rId32"/>
    <p:sldId id="735" r:id="rId33"/>
    <p:sldId id="737" r:id="rId34"/>
    <p:sldId id="722" r:id="rId35"/>
    <p:sldId id="740" r:id="rId36"/>
    <p:sldId id="746" r:id="rId37"/>
    <p:sldId id="748" r:id="rId38"/>
    <p:sldId id="739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CC"/>
    <a:srgbClr val="0066CC"/>
    <a:srgbClr val="FFFFCC"/>
    <a:srgbClr val="FF0000"/>
    <a:srgbClr val="000000"/>
    <a:srgbClr val="FF99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71036" autoAdjust="0"/>
  </p:normalViewPr>
  <p:slideViewPr>
    <p:cSldViewPr>
      <p:cViewPr>
        <p:scale>
          <a:sx n="82" d="100"/>
          <a:sy n="82" d="100"/>
        </p:scale>
        <p:origin x="-10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90886726872317E-2"/>
          <c:y val="6.3819776729788724E-2"/>
          <c:w val="0.8976120378159036"/>
          <c:h val="0.83004953472602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918257908879957E-3"/>
                  <c:y val="-3.4320038957297766E-2"/>
                </c:manualLayout>
              </c:layout>
              <c:spPr/>
              <c:txPr>
                <a:bodyPr/>
                <a:lstStyle/>
                <a:p>
                  <a:pPr>
                    <a:defRPr lang="en-US" sz="2400" b="1"/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5752852857703E-3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 b="1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9.09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98003652518407E-3"/>
                  <c:y val="0.14414416362065061"/>
                </c:manualLayout>
              </c:layout>
              <c:spPr/>
              <c:txPr>
                <a:bodyPr/>
                <a:lstStyle/>
                <a:p>
                  <a:pPr>
                    <a:defRPr lang="en-US" sz="2400" b="1"/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588565200129654E-17"/>
                  <c:y val="2.4326798938049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US"/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314816"/>
        <c:axId val="232858752"/>
      </c:barChart>
      <c:catAx>
        <c:axId val="2333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s-AR"/>
          </a:p>
        </c:txPr>
        <c:crossAx val="232858752"/>
        <c:crosses val="autoZero"/>
        <c:auto val="1"/>
        <c:lblAlgn val="ctr"/>
        <c:lblOffset val="100"/>
        <c:noMultiLvlLbl val="0"/>
      </c:catAx>
      <c:valAx>
        <c:axId val="232858752"/>
        <c:scaling>
          <c:orientation val="minMax"/>
          <c:max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233314816"/>
        <c:crosses val="autoZero"/>
        <c:crossBetween val="between"/>
        <c:majorUnit val="3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0.32936</cdr:x>
      <cdr:y>0.73497</cdr:y>
    </cdr:from>
    <cdr:to>
      <cdr:x>0.48695</cdr:x>
      <cdr:y>0.84309</cdr:y>
    </cdr:to>
    <cdr:sp macro="" textlink="">
      <cdr:nvSpPr>
        <cdr:cNvPr id="2" name="17 CuadroTexto"/>
        <cdr:cNvSpPr txBox="1"/>
      </cdr:nvSpPr>
      <cdr:spPr>
        <a:xfrm xmlns:a="http://schemas.openxmlformats.org/drawingml/2006/main">
          <a:off x="1744334" y="2719734"/>
          <a:ext cx="834608" cy="40009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b="1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000" dirty="0" smtClean="0">
              <a:latin typeface="Arial" pitchFamily="34" charset="0"/>
              <a:cs typeface="Arial" pitchFamily="34" charset="0"/>
            </a:rPr>
            <a:t>2014     </a:t>
          </a:r>
          <a:endParaRPr lang="es-AR" sz="20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8D88916-F478-4F2E-96FF-B8A9E73CF5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8163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FCD3-F13D-4B15-994E-7FEE266DEA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2D24-9042-47E6-9B42-667293F4CC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5DFF-1825-4730-B84D-B9DC41DAA1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245-DA48-4B25-8167-812D8DDCBC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4845-80D9-48C3-B484-13D8764C76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20C8-1FD7-4458-BF62-F332B51DB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3FF9-3F87-4F93-8F29-C03E48CA9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E8A9-7ECD-457A-AADB-D50A402DD6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E587-FECA-4691-A922-26AB7D445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3866-6FB7-46B5-8BA6-7D2C3ACF6A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3166-698D-4579-A231-C22EEA8BF9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BB94-8323-4E06-82ED-6D1ED5D84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ABA7-17B5-4395-AC46-33D6CBDA6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892425"/>
            <a:ext cx="6400800" cy="8413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0000"/>
            <a:ext cx="53340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7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239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L_PPT_R4-0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0"/>
              </a:rPr>
              <a:t>Click to edit Master title style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 userDrawn="1"/>
        </p:nvSpPr>
        <p:spPr>
          <a:xfrm>
            <a:off x="533400" y="1600200"/>
            <a:ext cx="82296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Click to edit Master text styles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Second level</a:t>
            </a: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Third level</a:t>
            </a:r>
          </a:p>
          <a:p>
            <a:pPr marL="1600200" lvl="3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Fourth level</a:t>
            </a:r>
          </a:p>
          <a:p>
            <a:pPr marL="2057400" lvl="4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Fifth level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17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FL_PPT_R4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52787"/>
            <a:ext cx="6781800" cy="70961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6781800" cy="1042987"/>
          </a:xfrm>
          <a:prstGeom prst="rect">
            <a:avLst/>
          </a:prstGeom>
        </p:spPr>
        <p:txBody>
          <a:bodyPr anchor="t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314630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7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FL_PPT_R4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252787"/>
            <a:ext cx="6781800" cy="70961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6781800" cy="1042987"/>
          </a:xfrm>
          <a:prstGeom prst="rect">
            <a:avLst/>
          </a:prstGeom>
        </p:spPr>
        <p:txBody>
          <a:bodyPr anchor="t" anchorCtr="0"/>
          <a:lstStyle>
            <a:lvl1pPr algn="ctr">
              <a:buFontTx/>
              <a:buNone/>
              <a:defRPr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84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3B4A-C7E1-4772-A93D-FCACF91B85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2836-8B23-47B9-9C76-A9BB8AF8F7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799E1-5A84-4778-A66B-104F4978B1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E758-EC73-46EE-8B91-92DF1D5C2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6F9D-1F97-453D-B906-3B4518E036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17A4-273E-4772-830E-6C9B011DDB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A26B-5E23-4BC0-B9D3-1DD6F35B61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15F2C-22D5-4363-9151-D13C13ED09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DB03-9AAE-447F-AA68-DF942E7134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AD8B-0933-4CC8-868F-7911BC6692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9-8376-43AC-BD8C-859A4FB023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1325-1569-4B88-B70A-8454531FF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7074-B0D3-48CF-8238-672871341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FL_PPT_R4-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91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7414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41472"/>
              </a:buClr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41472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41472"/>
              </a:buClr>
              <a:defRPr sz="18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41472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72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95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91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49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2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1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2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10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1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15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B7B7-A855-441C-9D55-8BB0D361218E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01/08/2017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C468-2EEA-4243-8577-98407D73C74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3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ospital centenari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10" descr="Hospital centenari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0" descr="Hospital centenario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7000"/>
            <a:extLst/>
          </a:blip>
          <a:srcRect/>
          <a:stretch>
            <a:fillRect/>
          </a:stretch>
        </p:blipFill>
        <p:spPr bwMode="auto">
          <a:xfrm>
            <a:off x="1866373" y="1257299"/>
            <a:ext cx="5347228" cy="52820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36" name="Picture 10" descr="Hospital centenari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022975"/>
            <a:ext cx="696913" cy="688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821" r:id="rId1"/>
    <p:sldLayoutId id="2147486822" r:id="rId2"/>
    <p:sldLayoutId id="2147486823" r:id="rId3"/>
    <p:sldLayoutId id="2147486824" r:id="rId4"/>
    <p:sldLayoutId id="2147486825" r:id="rId5"/>
    <p:sldLayoutId id="2147486826" r:id="rId6"/>
    <p:sldLayoutId id="2147486827" r:id="rId7"/>
    <p:sldLayoutId id="2147486828" r:id="rId8"/>
    <p:sldLayoutId id="2147486829" r:id="rId9"/>
    <p:sldLayoutId id="2147486830" r:id="rId10"/>
    <p:sldLayoutId id="2147486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</a:defRPr>
            </a:lvl1pPr>
          </a:lstStyle>
          <a:p>
            <a:pPr>
              <a:defRPr/>
            </a:pPr>
            <a:fld id="{B182A61F-3163-4EB2-9690-EAB3D4232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  <p:sldLayoutId id="2147486844" r:id="rId12"/>
    <p:sldLayoutId id="2147486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64" r:id="rId1"/>
    <p:sldLayoutId id="2147486865" r:id="rId2"/>
    <p:sldLayoutId id="2147486866" r:id="rId3"/>
    <p:sldLayoutId id="2147486867" r:id="rId4"/>
    <p:sldLayoutId id="2147486869" r:id="rId5"/>
    <p:sldLayoutId id="214748687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50000">
              <a:srgbClr val="0000FF"/>
            </a:gs>
            <a:gs pos="100000">
              <a:srgbClr val="00004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F48A16-5519-4CBE-81EA-C06EDF9247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2" r:id="rId1"/>
    <p:sldLayoutId id="2147486873" r:id="rId2"/>
    <p:sldLayoutId id="2147486874" r:id="rId3"/>
    <p:sldLayoutId id="2147486875" r:id="rId4"/>
    <p:sldLayoutId id="2147486876" r:id="rId5"/>
    <p:sldLayoutId id="2147486877" r:id="rId6"/>
    <p:sldLayoutId id="2147486878" r:id="rId7"/>
    <p:sldLayoutId id="2147486879" r:id="rId8"/>
    <p:sldLayoutId id="2147486880" r:id="rId9"/>
    <p:sldLayoutId id="2147486881" r:id="rId10"/>
    <p:sldLayoutId id="2147486882" r:id="rId11"/>
    <p:sldLayoutId id="2147486883" r:id="rId12"/>
    <p:sldLayoutId id="2147486884" r:id="rId13"/>
    <p:sldLayoutId id="21474868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D9B7B7-A855-441C-9D55-8BB0D361218E}" type="datetimeFigureOut">
              <a:rPr lang="es-ES_tradnl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01/08/2017</a:t>
            </a:fld>
            <a:endParaRPr lang="es-ES_trad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_trad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5DC468-2EEA-4243-8577-98407D73C741}" type="slidenum">
              <a:rPr lang="es-ES_tradnl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_tradnl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6 Imagen" descr="template 2017-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87" r:id="rId1"/>
    <p:sldLayoutId id="2147486888" r:id="rId2"/>
    <p:sldLayoutId id="2147486889" r:id="rId3"/>
    <p:sldLayoutId id="2147486890" r:id="rId4"/>
    <p:sldLayoutId id="2147486891" r:id="rId5"/>
    <p:sldLayoutId id="2147486892" r:id="rId6"/>
    <p:sldLayoutId id="2147486893" r:id="rId7"/>
    <p:sldLayoutId id="2147486894" r:id="rId8"/>
    <p:sldLayoutId id="2147486895" r:id="rId9"/>
    <p:sldLayoutId id="2147486896" r:id="rId10"/>
    <p:sldLayoutId id="2147486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ubtítulo"/>
          <p:cNvSpPr txBox="1">
            <a:spLocks/>
          </p:cNvSpPr>
          <p:nvPr/>
        </p:nvSpPr>
        <p:spPr>
          <a:xfrm>
            <a:off x="323850" y="3789040"/>
            <a:ext cx="8462963" cy="1254118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rupo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ntegrado de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rabajo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es-E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nicipal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E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lang="es-E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vincial</a:t>
            </a: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el tratamiento del </a:t>
            </a: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IAM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Arial" pitchFamily="34" charset="0"/>
              <a:buNone/>
              <a:defRPr/>
            </a:pPr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GITMUPRO - IAM</a:t>
            </a:r>
            <a:endParaRPr lang="es-ES" sz="24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62706" y="123933"/>
            <a:ext cx="1401782" cy="653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6" name="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099" y="188640"/>
            <a:ext cx="1821997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142976" y="5589240"/>
            <a:ext cx="6786610" cy="5714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Dr. Pedro Daniel Zangroniz</a:t>
            </a:r>
          </a:p>
          <a:p>
            <a:pPr algn="ctr" eaLnBrk="1" hangingPunct="1">
              <a:defRPr/>
            </a:pPr>
            <a:r>
              <a:rPr lang="es-ES" altLang="es-E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www.hemodinamiahpc.com.ar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3528" y="126876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AR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SOLACI - CACI </a:t>
            </a:r>
            <a:r>
              <a:rPr lang="es-AR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s-AR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07504" y="2499573"/>
            <a:ext cx="885698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AR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! Como las redes ayudan </a:t>
            </a:r>
            <a:r>
              <a:rPr lang="es-AR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AR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reducir tiempo !</a:t>
            </a:r>
            <a:endParaRPr lang="es-AR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75" y="6381750"/>
            <a:ext cx="8893175" cy="476250"/>
          </a:xfrm>
          <a:prstGeom prst="rect">
            <a:avLst/>
          </a:prstGeom>
          <a:solidFill>
            <a:srgbClr val="000099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AR">
              <a:solidFill>
                <a:srgbClr val="3366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2635"/>
            <a:ext cx="8215370" cy="65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5214942" y="442913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</a:t>
            </a:r>
            <a:endParaRPr lang="es-AR" dirty="0"/>
          </a:p>
        </p:txBody>
      </p:sp>
      <p:sp>
        <p:nvSpPr>
          <p:cNvPr id="10" name="9 Elipse"/>
          <p:cNvSpPr/>
          <p:nvPr/>
        </p:nvSpPr>
        <p:spPr bwMode="auto">
          <a:xfrm>
            <a:off x="2643174" y="357166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6000760" y="6429396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215074" y="640737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V.G.G</a:t>
            </a:r>
            <a:endParaRPr lang="es-AR" sz="1400" b="1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4286248" y="3286124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2928926" y="3571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4071934" y="392906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5500694" y="442913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4929190" y="6215082"/>
            <a:ext cx="1285884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6215074" y="6357958"/>
            <a:ext cx="714380" cy="35719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3214678" y="1071546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2285984" y="3714752"/>
            <a:ext cx="1143008" cy="28575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928794" y="4143380"/>
            <a:ext cx="214314" cy="2143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28662" y="4429132"/>
            <a:ext cx="2000264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Arial Black" pitchFamily="34" charset="0"/>
                <a:cs typeface="Arial" pitchFamily="34" charset="0"/>
              </a:rPr>
              <a:t>Policlínico S. Martín</a:t>
            </a:r>
            <a:endParaRPr lang="es-AR" sz="12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357826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732" y="3286124"/>
            <a:ext cx="809764" cy="360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28 CuadroTexto"/>
          <p:cNvSpPr txBox="1"/>
          <p:nvPr/>
        </p:nvSpPr>
        <p:spPr>
          <a:xfrm>
            <a:off x="5072066" y="285728"/>
            <a:ext cx="3643338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 Black" pitchFamily="34" charset="0"/>
              </a:rPr>
              <a:t>HOSPITALES PUBLICOS DE ROSARIO</a:t>
            </a:r>
            <a:endParaRPr lang="es-AR" sz="2000" dirty="0"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57818" y="1428736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 Black" pitchFamily="34" charset="0"/>
              </a:rPr>
              <a:t>50 Centros de Salud Municipales</a:t>
            </a:r>
            <a:endParaRPr lang="es-AR" sz="1200" dirty="0">
              <a:latin typeface="Arial Black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57818" y="2071678"/>
            <a:ext cx="3214710" cy="276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 Black" pitchFamily="34" charset="0"/>
              </a:rPr>
              <a:t>35 Centros de Salud Provinciales</a:t>
            </a:r>
            <a:endParaRPr lang="es-AR" sz="1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142844" y="1908115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creó un Grupo </a:t>
            </a:r>
            <a:r>
              <a:rPr lang="es-ES" altLang="es-ES" dirty="0" smtClean="0">
                <a:latin typeface="Arial" charset="0"/>
                <a:cs typeface="Arial" charset="0"/>
              </a:rPr>
              <a:t>llamado Grupo Integrado de </a:t>
            </a:r>
            <a:r>
              <a:rPr lang="es-ES" altLang="es-ES" dirty="0">
                <a:latin typeface="Arial" charset="0"/>
                <a:cs typeface="Arial" charset="0"/>
              </a:rPr>
              <a:t>Trabajo </a:t>
            </a:r>
            <a:r>
              <a:rPr lang="es-ES" altLang="es-ES" dirty="0" smtClean="0">
                <a:latin typeface="Arial" charset="0"/>
                <a:cs typeface="Arial" charset="0"/>
              </a:rPr>
              <a:t>Municipal y Provincial para mejorar el tratamiento del IAM (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</a:t>
            </a:r>
            <a:r>
              <a:rPr lang="es-ES" altLang="es-ES" dirty="0" smtClean="0">
                <a:latin typeface="Arial" charset="0"/>
                <a:cs typeface="Arial" charset="0"/>
              </a:rPr>
              <a:t>I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s-ES" altLang="es-ES" dirty="0" smtClean="0">
                <a:latin typeface="Arial" charset="0"/>
                <a:cs typeface="Arial" charset="0"/>
              </a:rPr>
              <a:t>MU</a:t>
            </a:r>
            <a:r>
              <a:rPr lang="es-ES" altLang="es-E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s-ES" altLang="es-ES" dirty="0" smtClean="0">
                <a:latin typeface="Arial" charset="0"/>
                <a:cs typeface="Arial" charset="0"/>
              </a:rPr>
              <a:t>-IAM)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</a:t>
            </a:r>
            <a:r>
              <a:rPr lang="es-ES" altLang="es-ES" dirty="0">
                <a:latin typeface="Arial" charset="0"/>
                <a:cs typeface="Arial" charset="0"/>
              </a:rPr>
              <a:t>realizaron reuniones </a:t>
            </a:r>
            <a:r>
              <a:rPr lang="es-ES" altLang="es-ES" dirty="0" smtClean="0">
                <a:latin typeface="Arial" charset="0"/>
                <a:cs typeface="Arial" charset="0"/>
              </a:rPr>
              <a:t>mensuales.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reforzó </a:t>
            </a:r>
            <a:r>
              <a:rPr lang="es-ES" altLang="es-ES" dirty="0" smtClean="0">
                <a:latin typeface="Arial" charset="0"/>
                <a:cs typeface="Arial" charset="0"/>
              </a:rPr>
              <a:t>en su aplicación el </a:t>
            </a:r>
            <a:r>
              <a:rPr lang="es-ES" altLang="es-ES" dirty="0">
                <a:latin typeface="Arial" charset="0"/>
                <a:cs typeface="Arial" charset="0"/>
              </a:rPr>
              <a:t>concepto </a:t>
            </a:r>
            <a:r>
              <a:rPr lang="es-ES" altLang="es-ES" dirty="0" smtClean="0">
                <a:latin typeface="Arial" charset="0"/>
                <a:cs typeface="Arial" charset="0"/>
              </a:rPr>
              <a:t>de </a:t>
            </a:r>
            <a:r>
              <a:rPr lang="es-ES" altLang="es-ES" dirty="0">
                <a:latin typeface="Arial" charset="0"/>
                <a:cs typeface="Arial" charset="0"/>
              </a:rPr>
              <a:t>“Código Infarto = Código Rojo”. 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redactó un </a:t>
            </a:r>
            <a:r>
              <a:rPr lang="es-ES" altLang="es-ES" dirty="0" smtClean="0">
                <a:latin typeface="Arial" charset="0"/>
                <a:cs typeface="Arial" charset="0"/>
              </a:rPr>
              <a:t>protocolo de trabajo para la derivación. 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realizaron Jornadas </a:t>
            </a:r>
            <a:r>
              <a:rPr lang="es-ES" altLang="es-ES" dirty="0">
                <a:latin typeface="Arial" charset="0"/>
                <a:cs typeface="Arial" charset="0"/>
              </a:rPr>
              <a:t>de </a:t>
            </a:r>
            <a:r>
              <a:rPr lang="es-ES" altLang="es-ES" dirty="0" smtClean="0">
                <a:latin typeface="Arial" charset="0"/>
                <a:cs typeface="Arial" charset="0"/>
              </a:rPr>
              <a:t>Capacitación a médicos de guardia, médicos de ambulancia y estudiantes del último año. (PCM)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28625" y="105152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CARACTERISTICAS DE LA 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214282" y="1537622"/>
            <a:ext cx="857256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</a:t>
            </a:r>
            <a:r>
              <a:rPr lang="es-ES" altLang="es-ES" dirty="0">
                <a:latin typeface="Arial" charset="0"/>
                <a:cs typeface="Arial" charset="0"/>
              </a:rPr>
              <a:t>adoptó el compromiso de disponibilidad de camas </a:t>
            </a:r>
            <a:r>
              <a:rPr lang="es-ES" altLang="es-ES" dirty="0" smtClean="0">
                <a:latin typeface="Arial" charset="0"/>
                <a:cs typeface="Arial" charset="0"/>
              </a:rPr>
              <a:t>permanentes con ingreso directo de los pacientes a la Sala de HIA. </a:t>
            </a:r>
            <a:r>
              <a:rPr lang="es-ES" altLang="es-ES" dirty="0" smtClean="0">
                <a:latin typeface="Arial" charset="0"/>
                <a:cs typeface="Arial" charset="0"/>
              </a:rPr>
              <a:t>(Cama de UCO en HIA)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decidió el retorno </a:t>
            </a:r>
            <a:r>
              <a:rPr lang="es-ES" altLang="es-ES" dirty="0">
                <a:latin typeface="Arial" charset="0"/>
                <a:cs typeface="Arial" charset="0"/>
              </a:rPr>
              <a:t>de los pacientes a los hospitales con UCO </a:t>
            </a:r>
            <a:r>
              <a:rPr lang="es-ES" altLang="es-ES" dirty="0" smtClean="0">
                <a:latin typeface="Arial" charset="0"/>
                <a:cs typeface="Arial" charset="0"/>
              </a:rPr>
              <a:t>entre </a:t>
            </a:r>
            <a:r>
              <a:rPr lang="es-ES" altLang="es-ES" dirty="0">
                <a:latin typeface="Arial" charset="0"/>
                <a:cs typeface="Arial" charset="0"/>
              </a:rPr>
              <a:t>6 hs y 24 hs post </a:t>
            </a:r>
            <a:r>
              <a:rPr lang="es-ES" altLang="es-ES" dirty="0" smtClean="0">
                <a:latin typeface="Arial" charset="0"/>
                <a:cs typeface="Arial" charset="0"/>
              </a:rPr>
              <a:t>ICPP </a:t>
            </a:r>
            <a:r>
              <a:rPr lang="es-ES" altLang="es-ES" dirty="0">
                <a:latin typeface="Arial" charset="0"/>
                <a:cs typeface="Arial" charset="0"/>
              </a:rPr>
              <a:t>según disponibilidad de camas en </a:t>
            </a:r>
            <a:r>
              <a:rPr lang="es-ES" altLang="es-ES" dirty="0" smtClean="0">
                <a:latin typeface="Arial" charset="0"/>
                <a:cs typeface="Arial" charset="0"/>
              </a:rPr>
              <a:t>el H. Centenario. 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>
                <a:latin typeface="Arial" charset="0"/>
                <a:cs typeface="Arial" charset="0"/>
              </a:rPr>
              <a:t>Se registraron todos los datos en una base de </a:t>
            </a:r>
            <a:r>
              <a:rPr lang="es-ES" altLang="es-ES" dirty="0" smtClean="0">
                <a:latin typeface="Arial" charset="0"/>
                <a:cs typeface="Arial" charset="0"/>
              </a:rPr>
              <a:t>datos prospectiva.</a:t>
            </a:r>
            <a:endParaRPr lang="es-ES" altLang="es-ES" dirty="0">
              <a:latin typeface="Arial" charset="0"/>
              <a:cs typeface="Arial" charset="0"/>
            </a:endParaRPr>
          </a:p>
          <a:p>
            <a:pPr marL="342900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Se generó un </a:t>
            </a:r>
            <a:r>
              <a:rPr lang="es-ES" altLang="es-ES" dirty="0" err="1" smtClean="0">
                <a:latin typeface="Arial" charset="0"/>
                <a:cs typeface="Arial" charset="0"/>
              </a:rPr>
              <a:t>feedback</a:t>
            </a:r>
            <a:r>
              <a:rPr lang="es-ES" altLang="es-ES" dirty="0" smtClean="0">
                <a:latin typeface="Arial" charset="0"/>
                <a:cs typeface="Arial" charset="0"/>
              </a:rPr>
              <a:t> </a:t>
            </a:r>
            <a:r>
              <a:rPr lang="es-ES" altLang="es-ES" dirty="0">
                <a:latin typeface="Arial" charset="0"/>
                <a:cs typeface="Arial" charset="0"/>
              </a:rPr>
              <a:t>de información con el hospital </a:t>
            </a:r>
            <a:r>
              <a:rPr lang="es-ES" altLang="es-ES" dirty="0" err="1">
                <a:latin typeface="Arial" charset="0"/>
                <a:cs typeface="Arial" charset="0"/>
              </a:rPr>
              <a:t>derivante</a:t>
            </a:r>
            <a:r>
              <a:rPr lang="es-ES" altLang="es-ES" dirty="0">
                <a:latin typeface="Arial" charset="0"/>
                <a:cs typeface="Arial" charset="0"/>
              </a:rPr>
              <a:t> </a:t>
            </a:r>
            <a:r>
              <a:rPr lang="es-ES" altLang="es-ES" dirty="0" smtClean="0">
                <a:latin typeface="Arial" charset="0"/>
                <a:cs typeface="Arial" charset="0"/>
              </a:rPr>
              <a:t>a las 24-48 horas de derivado el paciente.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FF00"/>
                </a:solidFill>
                <a:latin typeface="Corbel" pitchFamily="34" charset="0"/>
              </a:rPr>
              <a:t>COMPONENTES DE LA DEMORA EN EL IAMCEST</a:t>
            </a:r>
            <a:endParaRPr lang="es-AR" sz="30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 l="3883" r="5501"/>
          <a:stretch>
            <a:fillRect/>
          </a:stretch>
        </p:blipFill>
        <p:spPr bwMode="auto">
          <a:xfrm>
            <a:off x="180113" y="1500174"/>
            <a:ext cx="8783774" cy="48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 bwMode="auto">
          <a:xfrm>
            <a:off x="428596" y="5929330"/>
            <a:ext cx="3500462" cy="3571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500174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Comienzo síntomas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85852" y="2467269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Demora del paciente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72000" y="2928934"/>
            <a:ext cx="14287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Demora del sistema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71868" y="1580365"/>
            <a:ext cx="1428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Diagnóstico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72132" y="1571612"/>
            <a:ext cx="24288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Terapia de reperfusión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00298" y="4080695"/>
            <a:ext cx="32861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latin typeface="Arial Black" pitchFamily="34" charset="0"/>
              </a:rPr>
              <a:t>Tiempo a la Terapia de reperfusión</a:t>
            </a:r>
            <a:endParaRPr lang="es-AR" sz="1200" b="1" dirty="0"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43306" y="5643578"/>
            <a:ext cx="250033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050" b="1" dirty="0" smtClean="0">
                <a:latin typeface="Arial Black" pitchFamily="34" charset="0"/>
              </a:rPr>
              <a:t>Pasaje de la guía en la arteria culpable si va a ICPP</a:t>
            </a:r>
            <a:endParaRPr lang="es-AR" sz="1050" b="1" dirty="0"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00892" y="5643578"/>
            <a:ext cx="19288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100" b="1" dirty="0" smtClean="0">
                <a:latin typeface="Arial Black" pitchFamily="34" charset="0"/>
              </a:rPr>
              <a:t> Inicio de la infusión si va a </a:t>
            </a:r>
            <a:r>
              <a:rPr lang="es-AR" sz="1100" b="1" dirty="0" err="1" smtClean="0">
                <a:latin typeface="Arial Black" pitchFamily="34" charset="0"/>
              </a:rPr>
              <a:t>trombolisis</a:t>
            </a:r>
            <a:endParaRPr lang="es-AR" sz="1100" b="1" dirty="0">
              <a:latin typeface="Arial Black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71736" y="1518810"/>
            <a:ext cx="7858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P.C.M</a:t>
            </a:r>
            <a:endParaRPr lang="es-AR" sz="1600" b="1" dirty="0"/>
          </a:p>
        </p:txBody>
      </p:sp>
      <p:pic>
        <p:nvPicPr>
          <p:cNvPr id="16" name="Imagen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5918" y="928670"/>
            <a:ext cx="2857500" cy="28575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 bwMode="auto">
          <a:xfrm>
            <a:off x="1285852" y="2428868"/>
            <a:ext cx="1357322" cy="5715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4572000" y="2857496"/>
            <a:ext cx="1357322" cy="57150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4143372" y="2348880"/>
            <a:ext cx="2156820" cy="1582282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Rectángulo"/>
          <p:cNvSpPr>
            <a:spLocks noChangeArrowheads="1"/>
          </p:cNvSpPr>
          <p:nvPr/>
        </p:nvSpPr>
        <p:spPr bwMode="auto">
          <a:xfrm>
            <a:off x="71406" y="2070715"/>
            <a:ext cx="8858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</a:pPr>
            <a:r>
              <a:rPr lang="es-ES" altLang="es-ES" sz="2600" dirty="0" smtClean="0">
                <a:latin typeface="Arial" charset="0"/>
                <a:cs typeface="Arial" charset="0"/>
              </a:rPr>
              <a:t>   Realizamos JORNADAS DE CAPACITACION dirigidas al </a:t>
            </a:r>
            <a:r>
              <a:rPr lang="es-ES" altLang="es-ES" sz="2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Primer Contacto Médico </a:t>
            </a:r>
            <a:r>
              <a:rPr lang="es-ES" altLang="es-ES" sz="2600" dirty="0" smtClean="0">
                <a:latin typeface="Arial" charset="0"/>
                <a:cs typeface="Arial" charset="0"/>
              </a:rPr>
              <a:t>(actual y futuro)</a:t>
            </a:r>
          </a:p>
          <a:p>
            <a:pPr marL="800100" lvl="1" indent="-342900" algn="just">
              <a:spcBef>
                <a:spcPts val="24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Alumnos de Pregrado de la </a:t>
            </a:r>
            <a:r>
              <a:rPr lang="es-ES" altLang="es-ES" dirty="0" err="1" smtClean="0">
                <a:latin typeface="Arial" charset="0"/>
                <a:cs typeface="Arial" charset="0"/>
              </a:rPr>
              <a:t>Fac</a:t>
            </a:r>
            <a:r>
              <a:rPr lang="es-ES" altLang="es-ES" dirty="0" smtClean="0">
                <a:latin typeface="Arial" charset="0"/>
                <a:cs typeface="Arial" charset="0"/>
              </a:rPr>
              <a:t>. </a:t>
            </a:r>
            <a:r>
              <a:rPr lang="es-ES" altLang="es-ES" dirty="0" err="1" smtClean="0">
                <a:latin typeface="Arial" charset="0"/>
                <a:cs typeface="Arial" charset="0"/>
              </a:rPr>
              <a:t>Cs.</a:t>
            </a:r>
            <a:r>
              <a:rPr lang="es-ES" altLang="es-ES" dirty="0" smtClean="0">
                <a:latin typeface="Arial" charset="0"/>
                <a:cs typeface="Arial" charset="0"/>
              </a:rPr>
              <a:t> Ms. de la U.N.R.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Alumnos de P.F.O.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del </a:t>
            </a:r>
            <a:r>
              <a:rPr lang="es-ES" altLang="es-ES" dirty="0" err="1" smtClean="0">
                <a:latin typeface="Arial" charset="0"/>
                <a:cs typeface="Arial" charset="0"/>
              </a:rPr>
              <a:t>Premedicato</a:t>
            </a:r>
            <a:r>
              <a:rPr lang="es-ES" altLang="es-ES" dirty="0" smtClean="0">
                <a:latin typeface="Arial" charset="0"/>
                <a:cs typeface="Arial" charset="0"/>
              </a:rPr>
              <a:t> y </a:t>
            </a:r>
            <a:r>
              <a:rPr lang="es-ES" altLang="es-ES" dirty="0" err="1" smtClean="0">
                <a:latin typeface="Arial" charset="0"/>
                <a:cs typeface="Arial" charset="0"/>
              </a:rPr>
              <a:t>Medicato</a:t>
            </a:r>
            <a:endParaRPr lang="es-ES" altLang="es-ES" dirty="0" smtClean="0">
              <a:latin typeface="Arial" charset="0"/>
              <a:cs typeface="Arial" charset="0"/>
            </a:endParaRP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 ambulancia.</a:t>
            </a:r>
          </a:p>
          <a:p>
            <a:pPr marL="800100" lvl="1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es-ES" altLang="es-ES" dirty="0" smtClean="0">
                <a:latin typeface="Arial" charset="0"/>
                <a:cs typeface="Arial" charset="0"/>
              </a:rPr>
              <a:t>Médicos de guardia de Centros de Salud y Hospitales con y sin Unidad Coronaria</a:t>
            </a:r>
          </a:p>
        </p:txBody>
      </p:sp>
      <p:pic>
        <p:nvPicPr>
          <p:cNvPr id="6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7" name="6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9 CuadroTexto"/>
          <p:cNvSpPr txBox="1"/>
          <p:nvPr/>
        </p:nvSpPr>
        <p:spPr>
          <a:xfrm>
            <a:off x="571472" y="61204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“Todas las capacitaciones fueron en terreno”</a:t>
            </a:r>
            <a:endParaRPr lang="es-AR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00034" y="1142984"/>
            <a:ext cx="814393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OBJETIVO Nº 1: CAPACITACION DEL P.C.M.</a:t>
            </a:r>
            <a:endParaRPr lang="es-AR" sz="2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Rectángulo"/>
          <p:cNvSpPr>
            <a:spLocks noChangeArrowheads="1"/>
          </p:cNvSpPr>
          <p:nvPr/>
        </p:nvSpPr>
        <p:spPr bwMode="auto">
          <a:xfrm>
            <a:off x="500063" y="1995488"/>
            <a:ext cx="8104187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s-ES" altLang="es-ES" dirty="0" smtClean="0">
                <a:latin typeface="Arial" charset="0"/>
                <a:cs typeface="Arial" charset="0"/>
              </a:rPr>
              <a:t>  Determinamos </a:t>
            </a:r>
            <a:r>
              <a:rPr lang="es-ES" altLang="es-ES" dirty="0">
                <a:latin typeface="Arial" charset="0"/>
                <a:cs typeface="Arial" charset="0"/>
              </a:rPr>
              <a:t>dos grupos (G) de pacientes: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ES" altLang="es-ES" sz="20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r>
              <a:rPr lang="es-ES" altLang="es-ES" sz="2200" dirty="0">
                <a:solidFill>
                  <a:srgbClr val="00B050"/>
                </a:solidFill>
                <a:latin typeface="Arial" charset="0"/>
                <a:cs typeface="Arial" charset="0"/>
              </a:rPr>
              <a:t>G1</a:t>
            </a:r>
            <a:r>
              <a:rPr lang="es-ES" altLang="es-ES" sz="2200" dirty="0">
                <a:latin typeface="Arial" charset="0"/>
                <a:cs typeface="Arial" charset="0"/>
              </a:rPr>
              <a:t>: pacientes ingresados </a:t>
            </a:r>
            <a:r>
              <a:rPr lang="es-ES" altLang="es-ES" sz="2200" dirty="0" smtClean="0">
                <a:latin typeface="Arial" charset="0"/>
                <a:cs typeface="Arial" charset="0"/>
              </a:rPr>
              <a:t>durante el año 2014     </a:t>
            </a:r>
            <a:br>
              <a:rPr lang="es-ES" altLang="es-ES" sz="2200" dirty="0" smtClean="0">
                <a:latin typeface="Arial" charset="0"/>
                <a:cs typeface="Arial" charset="0"/>
              </a:rPr>
            </a:br>
            <a:r>
              <a:rPr lang="es-ES" altLang="es-ES" sz="2200" dirty="0" smtClean="0">
                <a:latin typeface="Arial" charset="0"/>
                <a:cs typeface="Arial" charset="0"/>
              </a:rPr>
              <a:t>         (</a:t>
            </a:r>
            <a:r>
              <a:rPr lang="es-ES" altLang="es-ES" sz="2200" dirty="0">
                <a:solidFill>
                  <a:srgbClr val="00B050"/>
                </a:solidFill>
                <a:latin typeface="Arial" charset="0"/>
                <a:cs typeface="Arial" charset="0"/>
              </a:rPr>
              <a:t>Período </a:t>
            </a:r>
            <a:r>
              <a:rPr lang="es-ES" altLang="es-E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Pre-Red</a:t>
            </a:r>
            <a:r>
              <a:rPr lang="es-ES" altLang="es-ES" sz="2200" dirty="0" smtClean="0">
                <a:latin typeface="Arial" charset="0"/>
                <a:cs typeface="Arial" charset="0"/>
              </a:rPr>
              <a:t>)</a:t>
            </a:r>
            <a:endParaRPr lang="es-ES" altLang="es-ES" sz="22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endParaRPr lang="es-ES" altLang="es-ES" sz="2200" dirty="0">
              <a:latin typeface="Arial" charset="0"/>
              <a:cs typeface="Arial" charset="0"/>
            </a:endParaRPr>
          </a:p>
          <a:p>
            <a:pPr marL="809625" lvl="3" indent="-184150" algn="just">
              <a:buFont typeface="Wingdings" pitchFamily="2" charset="2"/>
              <a:buChar char="q"/>
            </a:pPr>
            <a:r>
              <a:rPr lang="es-ES" altLang="es-ES" sz="2200" dirty="0">
                <a:solidFill>
                  <a:srgbClr val="FF66CC"/>
                </a:solidFill>
                <a:latin typeface="Arial" charset="0"/>
                <a:cs typeface="Arial" charset="0"/>
              </a:rPr>
              <a:t>G2</a:t>
            </a:r>
            <a:r>
              <a:rPr lang="es-ES" altLang="es-ES" sz="2200" dirty="0">
                <a:latin typeface="Arial" charset="0"/>
                <a:cs typeface="Arial" charset="0"/>
              </a:rPr>
              <a:t>: pacientes ingresados </a:t>
            </a:r>
            <a:r>
              <a:rPr lang="es-ES" altLang="es-ES" sz="2200" dirty="0" smtClean="0">
                <a:latin typeface="Arial" charset="0"/>
                <a:cs typeface="Arial" charset="0"/>
              </a:rPr>
              <a:t>durante el año 2015 </a:t>
            </a:r>
            <a:br>
              <a:rPr lang="es-ES" altLang="es-ES" sz="2200" dirty="0" smtClean="0">
                <a:latin typeface="Arial" charset="0"/>
                <a:cs typeface="Arial" charset="0"/>
              </a:rPr>
            </a:br>
            <a:r>
              <a:rPr lang="es-ES" altLang="es-ES" sz="2200" dirty="0" smtClean="0">
                <a:latin typeface="Arial" charset="0"/>
                <a:cs typeface="Arial" charset="0"/>
              </a:rPr>
              <a:t>         (</a:t>
            </a:r>
            <a:r>
              <a:rPr lang="es-ES" altLang="es-ES" sz="2200" dirty="0">
                <a:solidFill>
                  <a:srgbClr val="FF66CC"/>
                </a:solidFill>
                <a:latin typeface="Arial" charset="0"/>
                <a:cs typeface="Arial" charset="0"/>
              </a:rPr>
              <a:t>Período Red Integrada</a:t>
            </a:r>
            <a:r>
              <a:rPr lang="es-ES" altLang="es-ES" sz="2200" dirty="0" smtClean="0">
                <a:latin typeface="Arial" charset="0"/>
                <a:cs typeface="Arial" charset="0"/>
              </a:rPr>
              <a:t>) </a:t>
            </a:r>
            <a:endParaRPr lang="es-ES" altLang="es-ES" sz="2200" dirty="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s-ES" altLang="es-ES" sz="2000" dirty="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ES" altLang="es-ES" dirty="0" smtClean="0">
                <a:latin typeface="Arial" charset="0"/>
                <a:cs typeface="Arial" charset="0"/>
              </a:rPr>
              <a:t>  Evaluamos variables </a:t>
            </a:r>
            <a:r>
              <a:rPr lang="es-ES" altLang="es-ES" dirty="0">
                <a:latin typeface="Arial" charset="0"/>
                <a:cs typeface="Arial" charset="0"/>
              </a:rPr>
              <a:t>clínicas, </a:t>
            </a:r>
            <a:r>
              <a:rPr lang="es-ES" altLang="es-ES" dirty="0" err="1" smtClean="0">
                <a:latin typeface="Arial" charset="0"/>
                <a:cs typeface="Arial" charset="0"/>
              </a:rPr>
              <a:t>angiográficas</a:t>
            </a:r>
            <a:r>
              <a:rPr lang="es-ES" altLang="es-ES" dirty="0" smtClean="0">
                <a:latin typeface="Arial" charset="0"/>
                <a:cs typeface="Arial" charset="0"/>
              </a:rPr>
              <a:t> y  </a:t>
            </a:r>
            <a:br>
              <a:rPr lang="es-ES" altLang="es-ES" dirty="0" smtClean="0">
                <a:latin typeface="Arial" charset="0"/>
                <a:cs typeface="Arial" charset="0"/>
              </a:rPr>
            </a:br>
            <a:r>
              <a:rPr lang="es-ES" altLang="es-ES" dirty="0" smtClean="0">
                <a:latin typeface="Arial" charset="0"/>
                <a:cs typeface="Arial" charset="0"/>
              </a:rPr>
              <a:t>  tiempos </a:t>
            </a:r>
            <a:r>
              <a:rPr lang="es-ES" altLang="es-ES" dirty="0">
                <a:latin typeface="Arial" charset="0"/>
                <a:cs typeface="Arial" charset="0"/>
              </a:rPr>
              <a:t>de </a:t>
            </a:r>
            <a:r>
              <a:rPr lang="es-ES" altLang="es-ES" dirty="0" smtClean="0">
                <a:latin typeface="Arial" charset="0"/>
                <a:cs typeface="Arial" charset="0"/>
              </a:rPr>
              <a:t>actuación. 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395536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MATERIAL Y MÉTODOS</a:t>
            </a: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86224"/>
              </p:ext>
            </p:extLst>
          </p:nvPr>
        </p:nvGraphicFramePr>
        <p:xfrm>
          <a:off x="107504" y="2227625"/>
          <a:ext cx="5184575" cy="465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227625"/>
                        <a:ext cx="5184575" cy="46577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59632" y="4029082"/>
            <a:ext cx="1012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66 p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491880" y="2236862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165 p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28625" y="83671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8" name="7 Flecha arriba"/>
          <p:cNvSpPr/>
          <p:nvPr/>
        </p:nvSpPr>
        <p:spPr>
          <a:xfrm>
            <a:off x="2699792" y="2819573"/>
            <a:ext cx="477840" cy="18335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55576" y="2793122"/>
            <a:ext cx="18002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>
                <a:latin typeface="+mn-lt"/>
              </a:rPr>
              <a:t>INCREMENTO</a:t>
            </a:r>
          </a:p>
          <a:p>
            <a:pPr algn="ctr">
              <a:defRPr/>
            </a:pPr>
            <a:r>
              <a:rPr lang="es-ES" sz="2000" dirty="0">
                <a:latin typeface="+mn-lt"/>
              </a:rPr>
              <a:t> DEL </a:t>
            </a:r>
            <a:r>
              <a:rPr lang="es-ES" sz="2000" dirty="0" smtClean="0">
                <a:latin typeface="+mn-lt"/>
              </a:rPr>
              <a:t>150 %</a:t>
            </a:r>
            <a:endParaRPr lang="es-ES" sz="2000" dirty="0">
              <a:latin typeface="+mn-lt"/>
            </a:endParaRPr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2540" name="12 CuadroTexto"/>
          <p:cNvSpPr txBox="1">
            <a:spLocks noChangeArrowheads="1"/>
          </p:cNvSpPr>
          <p:nvPr/>
        </p:nvSpPr>
        <p:spPr bwMode="auto">
          <a:xfrm>
            <a:off x="928662" y="1268760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>
                <a:latin typeface="Arial" charset="0"/>
                <a:cs typeface="Arial" charset="0"/>
              </a:rPr>
              <a:t>Nº </a:t>
            </a:r>
            <a:r>
              <a:rPr lang="es-ES" altLang="es-ES" dirty="0">
                <a:latin typeface="Arial" charset="0"/>
                <a:cs typeface="Arial" charset="0"/>
              </a:rPr>
              <a:t>de pacientes con </a:t>
            </a:r>
            <a:r>
              <a:rPr lang="es-ES" altLang="es-ES" dirty="0" smtClean="0">
                <a:latin typeface="Arial" charset="0"/>
                <a:cs typeface="Arial" charset="0"/>
              </a:rPr>
              <a:t>IAMCEST tratados con ICPP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16 Rectángulo"/>
          <p:cNvSpPr/>
          <p:nvPr/>
        </p:nvSpPr>
        <p:spPr>
          <a:xfrm>
            <a:off x="5400947" y="2379660"/>
            <a:ext cx="1331293" cy="38576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5578574" y="1948830"/>
            <a:ext cx="1009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 smtClean="0">
                <a:latin typeface="+mn-lt"/>
              </a:rPr>
              <a:t>180 </a:t>
            </a:r>
            <a:r>
              <a:rPr lang="es-ES" sz="2000" dirty="0">
                <a:latin typeface="+mn-lt"/>
              </a:rPr>
              <a:t>p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187625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AÑO 2014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419873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AÑO 2015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508105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AÑO 2016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308304" y="1785926"/>
            <a:ext cx="1331293" cy="4451386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7380313" y="5877272"/>
            <a:ext cx="1152127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AÑO 2017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452320" y="1844824"/>
            <a:ext cx="100965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smtClean="0">
                <a:latin typeface="+mn-lt"/>
              </a:rPr>
              <a:t>210 </a:t>
            </a:r>
            <a:r>
              <a:rPr lang="es-ES" sz="2000" dirty="0">
                <a:latin typeface="+mn-lt"/>
              </a:rPr>
              <a:t>p</a:t>
            </a:r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7738121" y="2492896"/>
            <a:ext cx="506287" cy="4400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7740352" y="2636912"/>
            <a:ext cx="506287" cy="4400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7956376" y="2420888"/>
            <a:ext cx="0" cy="88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8028384" y="2348880"/>
            <a:ext cx="0" cy="8806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7" grpId="0" animBg="1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1 Gráfico"/>
          <p:cNvGraphicFramePr>
            <a:graphicFrameLocks/>
          </p:cNvGraphicFramePr>
          <p:nvPr/>
        </p:nvGraphicFramePr>
        <p:xfrm>
          <a:off x="1241425" y="23495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r:id="rId3" imgW="6096528" imgH="4060288" progId="Excel.Sheet.8">
                  <p:embed/>
                </p:oleObj>
              </mc:Choice>
              <mc:Fallback>
                <p:oleObj r:id="rId3" imgW="6096528" imgH="4060288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3495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1500166" y="1412776"/>
            <a:ext cx="6164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CARACTERÍSTICAS DEMOGRÁFICAS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624388" y="3141663"/>
          <a:ext cx="4162455" cy="741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90383"/>
                <a:gridCol w="1517982"/>
                <a:gridCol w="1391242"/>
                <a:gridCol w="562848"/>
              </a:tblGrid>
              <a:tr h="370681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L="91430" marR="91430"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           G1</a:t>
                      </a:r>
                      <a:endParaRPr lang="es-ES" sz="1600" dirty="0"/>
                    </a:p>
                  </a:txBody>
                  <a:tcPr marL="91430" marR="91430" marT="45700" marB="457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          G2</a:t>
                      </a:r>
                      <a:endParaRPr lang="es-ES" sz="1600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  p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solidFill>
                      <a:schemeClr val="bg1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 54,23 ( 40 -75)</a:t>
                      </a:r>
                      <a:endParaRPr lang="es-ES" sz="1600" b="1" dirty="0"/>
                    </a:p>
                  </a:txBody>
                  <a:tcPr marL="91430" marR="91430" marT="45700" marB="457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 57,5 (28 -66)</a:t>
                      </a:r>
                      <a:endParaRPr lang="es-ES" sz="1600" b="1" dirty="0"/>
                    </a:p>
                  </a:txBody>
                  <a:tcPr marL="91430" marR="91430" marT="45700" marB="45700"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 ns</a:t>
                      </a: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00" marB="457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3574" name="1 Rectángulo"/>
          <p:cNvSpPr>
            <a:spLocks noChangeArrowheads="1"/>
          </p:cNvSpPr>
          <p:nvPr/>
        </p:nvSpPr>
        <p:spPr bwMode="auto">
          <a:xfrm>
            <a:off x="2390775" y="2225675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3575" name="1 Rectángulo"/>
          <p:cNvSpPr>
            <a:spLocks noChangeArrowheads="1"/>
          </p:cNvSpPr>
          <p:nvPr/>
        </p:nvSpPr>
        <p:spPr bwMode="auto">
          <a:xfrm>
            <a:off x="5414963" y="4241800"/>
            <a:ext cx="693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-66675" y="849313"/>
            <a:ext cx="91440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1 Gráfico"/>
          <p:cNvGraphicFramePr>
            <a:graphicFrameLocks/>
          </p:cNvGraphicFramePr>
          <p:nvPr/>
        </p:nvGraphicFramePr>
        <p:xfrm>
          <a:off x="1389063" y="2214554"/>
          <a:ext cx="6540523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2214554"/>
                        <a:ext cx="6540523" cy="448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24580" name="3 CuadroTexto"/>
          <p:cNvSpPr txBox="1">
            <a:spLocks noChangeArrowheads="1"/>
          </p:cNvSpPr>
          <p:nvPr/>
        </p:nvSpPr>
        <p:spPr bwMode="auto">
          <a:xfrm>
            <a:off x="1071538" y="1412776"/>
            <a:ext cx="6878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FACTORES DE </a:t>
            </a:r>
            <a:r>
              <a:rPr lang="es-ES" altLang="es-ES" dirty="0" smtClean="0">
                <a:latin typeface="Arial" charset="0"/>
                <a:cs typeface="Arial" charset="0"/>
              </a:rPr>
              <a:t>RIESGO CORONARIO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24581" name="1 Rectángulo"/>
          <p:cNvSpPr>
            <a:spLocks noChangeArrowheads="1"/>
          </p:cNvSpPr>
          <p:nvPr/>
        </p:nvSpPr>
        <p:spPr bwMode="auto">
          <a:xfrm>
            <a:off x="2000232" y="2660647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2" name="1 Rectángulo"/>
          <p:cNvSpPr>
            <a:spLocks noChangeArrowheads="1"/>
          </p:cNvSpPr>
          <p:nvPr/>
        </p:nvSpPr>
        <p:spPr bwMode="auto">
          <a:xfrm>
            <a:off x="3500430" y="2370138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3" name="1 Rectángulo"/>
          <p:cNvSpPr>
            <a:spLocks noChangeArrowheads="1"/>
          </p:cNvSpPr>
          <p:nvPr/>
        </p:nvSpPr>
        <p:spPr bwMode="auto">
          <a:xfrm>
            <a:off x="5072066" y="4019557"/>
            <a:ext cx="6937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4584" name="1 Rectángulo"/>
          <p:cNvSpPr>
            <a:spLocks noChangeArrowheads="1"/>
          </p:cNvSpPr>
          <p:nvPr/>
        </p:nvSpPr>
        <p:spPr bwMode="auto">
          <a:xfrm>
            <a:off x="6572264" y="3875093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pic>
        <p:nvPicPr>
          <p:cNvPr id="11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2" name="11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1 Gráfico"/>
          <p:cNvGraphicFramePr>
            <a:graphicFrameLocks/>
          </p:cNvGraphicFramePr>
          <p:nvPr/>
        </p:nvGraphicFramePr>
        <p:xfrm>
          <a:off x="1692275" y="2090738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90738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6629" name="4 CuadroTexto"/>
          <p:cNvSpPr txBox="1">
            <a:spLocks noChangeArrowheads="1"/>
          </p:cNvSpPr>
          <p:nvPr/>
        </p:nvSpPr>
        <p:spPr bwMode="auto">
          <a:xfrm>
            <a:off x="1714480" y="1412776"/>
            <a:ext cx="575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LOCALIZACIÓN DEL INFARTO</a:t>
            </a:r>
          </a:p>
        </p:txBody>
      </p:sp>
      <p:sp>
        <p:nvSpPr>
          <p:cNvPr id="26630" name="1 Rectángulo"/>
          <p:cNvSpPr>
            <a:spLocks noChangeArrowheads="1"/>
          </p:cNvSpPr>
          <p:nvPr/>
        </p:nvSpPr>
        <p:spPr bwMode="auto">
          <a:xfrm>
            <a:off x="2736842" y="2714620"/>
            <a:ext cx="692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sp>
        <p:nvSpPr>
          <p:cNvPr id="26631" name="1 Rectángulo"/>
          <p:cNvSpPr>
            <a:spLocks noChangeArrowheads="1"/>
          </p:cNvSpPr>
          <p:nvPr/>
        </p:nvSpPr>
        <p:spPr bwMode="auto">
          <a:xfrm>
            <a:off x="5737238" y="2374895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ns</a:t>
            </a:r>
            <a:endParaRPr lang="es-ES" altLang="es-ES" sz="1600" b="0" dirty="0"/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4"/>
          <p:cNvSpPr txBox="1">
            <a:spLocks noChangeArrowheads="1"/>
          </p:cNvSpPr>
          <p:nvPr/>
        </p:nvSpPr>
        <p:spPr bwMode="auto">
          <a:xfrm>
            <a:off x="457200" y="1254860"/>
            <a:ext cx="8229600" cy="24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fontAlgn="auto">
              <a:spcAft>
                <a:spcPts val="0"/>
              </a:spcAft>
              <a:buClr>
                <a:srgbClr val="7D177A"/>
              </a:buClr>
              <a:buFont typeface="Arial" charset="0"/>
              <a:buNone/>
            </a:pPr>
            <a:r>
              <a:rPr lang="en-US" sz="2800" dirty="0" err="1" smtClean="0">
                <a:solidFill>
                  <a:prstClr val="white"/>
                </a:solidFill>
                <a:cs typeface="Arial" charset="0"/>
              </a:rPr>
              <a:t>Nombre</a:t>
            </a:r>
            <a:r>
              <a:rPr lang="en-US" sz="2800" dirty="0" smtClean="0">
                <a:solidFill>
                  <a:prstClr val="white"/>
                </a:solidFill>
                <a:cs typeface="Arial" charset="0"/>
              </a:rPr>
              <a:t>: Pedro Daniel </a:t>
            </a:r>
            <a:r>
              <a:rPr lang="en-US" sz="2800" dirty="0" err="1" smtClean="0">
                <a:solidFill>
                  <a:prstClr val="white"/>
                </a:solidFill>
                <a:cs typeface="Arial" charset="0"/>
              </a:rPr>
              <a:t>Zangroniz</a:t>
            </a:r>
            <a:endParaRPr lang="en-US" sz="2800" dirty="0" smtClean="0">
              <a:solidFill>
                <a:prstClr val="white"/>
              </a:solidFill>
              <a:cs typeface="Arial" charset="0"/>
            </a:endParaRPr>
          </a:p>
          <a:p>
            <a:pPr marL="812800" indent="-812800" fontAlgn="auto">
              <a:spcAft>
                <a:spcPts val="0"/>
              </a:spcAft>
              <a:buClr>
                <a:srgbClr val="7D177A"/>
              </a:buClr>
              <a:buFont typeface="Arial" charset="0"/>
              <a:buNone/>
            </a:pPr>
            <a:endParaRPr lang="en-US" sz="1600" dirty="0" smtClean="0">
              <a:solidFill>
                <a:prstClr val="white"/>
              </a:solidFill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X  No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tengo</a:t>
            </a: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conflicto</a:t>
            </a: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de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interés</a:t>
            </a: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relacionado</a:t>
            </a: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a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esta</a:t>
            </a:r>
            <a:r>
              <a:rPr lang="en-US" sz="2000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  <a:cs typeface="Arial" charset="0"/>
              </a:rPr>
              <a:t>presentación</a:t>
            </a:r>
            <a:endParaRPr lang="en-US" sz="2000" b="0" dirty="0" smtClean="0">
              <a:solidFill>
                <a:prstClr val="white"/>
              </a:solidFill>
              <a:cs typeface="Arial" charset="0"/>
            </a:endParaRPr>
          </a:p>
          <a:p>
            <a:pPr marL="449263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rgbClr val="7D177A"/>
              </a:buClr>
              <a:tabLst>
                <a:tab pos="449263" algn="l"/>
              </a:tabLst>
            </a:pPr>
            <a:endParaRPr lang="en-US" sz="2000" b="0" dirty="0" smtClean="0">
              <a:solidFill>
                <a:prstClr val="white"/>
              </a:solidFill>
              <a:cs typeface="Arial" charset="0"/>
              <a:sym typeface="Monotype Sorts" charset="0"/>
            </a:endParaRPr>
          </a:p>
          <a:p>
            <a:pPr marL="449263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rgbClr val="7D177A"/>
              </a:buClr>
              <a:tabLst>
                <a:tab pos="449263" algn="l"/>
              </a:tabLst>
            </a:pPr>
            <a:endParaRPr lang="en-US" sz="2000" b="0" dirty="0" smtClean="0">
              <a:solidFill>
                <a:prstClr val="white"/>
              </a:solidFill>
              <a:cs typeface="Arial" charset="0"/>
            </a:endParaRPr>
          </a:p>
          <a:p>
            <a:pPr marL="449263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rgbClr val="7D177A"/>
              </a:buClr>
              <a:tabLst>
                <a:tab pos="449263" algn="l"/>
              </a:tabLst>
            </a:pPr>
            <a:endParaRPr lang="en-US" sz="2000" b="0" dirty="0" smtClean="0">
              <a:solidFill>
                <a:prstClr val="white"/>
              </a:solidFill>
              <a:cs typeface="Arial" charset="0"/>
              <a:sym typeface="Monotype Sorts" charset="0"/>
            </a:endParaRPr>
          </a:p>
          <a:p>
            <a:pPr marL="449263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rgbClr val="7D177A"/>
              </a:buClr>
              <a:tabLst>
                <a:tab pos="449263" algn="l"/>
              </a:tabLst>
            </a:pPr>
            <a:endParaRPr lang="en-US" sz="2000" b="0" dirty="0" smtClean="0">
              <a:solidFill>
                <a:prstClr val="white"/>
              </a:solidFill>
              <a:cs typeface="Arial" charset="0"/>
              <a:sym typeface="Monotype Sorts" charset="0"/>
            </a:endParaRPr>
          </a:p>
          <a:p>
            <a:pPr marL="449263" fontAlgn="auto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rgbClr val="7D177A"/>
              </a:buClr>
              <a:tabLst>
                <a:tab pos="449263" algn="l"/>
              </a:tabLst>
            </a:pPr>
            <a:endParaRPr lang="en-US" sz="2000" b="0" dirty="0">
              <a:solidFill>
                <a:prstClr val="white"/>
              </a:solidFill>
              <a:cs typeface="Arial" charset="0"/>
              <a:sym typeface="Monotype Sorts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79970" y="274638"/>
            <a:ext cx="6906829" cy="65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prstClr val="white"/>
                </a:solidFill>
              </a:rPr>
              <a:t>Potencial</a:t>
            </a:r>
            <a:r>
              <a:rPr lang="fr-FR" sz="3200" dirty="0" smtClean="0">
                <a:solidFill>
                  <a:prstClr val="white"/>
                </a:solidFill>
              </a:rPr>
              <a:t> </a:t>
            </a:r>
            <a:r>
              <a:rPr lang="fr-FR" sz="3200" dirty="0" err="1" smtClean="0">
                <a:solidFill>
                  <a:prstClr val="white"/>
                </a:solidFill>
              </a:rPr>
              <a:t>conflictos</a:t>
            </a:r>
            <a:r>
              <a:rPr lang="fr-FR" sz="3200" dirty="0" smtClean="0">
                <a:solidFill>
                  <a:prstClr val="white"/>
                </a:solidFill>
              </a:rPr>
              <a:t> de </a:t>
            </a:r>
            <a:r>
              <a:rPr lang="fr-FR" sz="3200" dirty="0" err="1" smtClean="0">
                <a:solidFill>
                  <a:prstClr val="white"/>
                </a:solidFill>
              </a:rPr>
              <a:t>interés</a:t>
            </a:r>
            <a:endParaRPr lang="fr-FR" sz="3000" dirty="0">
              <a:solidFill>
                <a:prstClr val="white"/>
              </a:solidFill>
              <a:latin typeface="Champagne &amp; Limousines"/>
              <a:cs typeface="Champagne &amp; Limousines"/>
            </a:endParaRPr>
          </a:p>
        </p:txBody>
      </p:sp>
    </p:spTree>
    <p:extLst>
      <p:ext uri="{BB962C8B-B14F-4D97-AF65-F5344CB8AC3E}">
        <p14:creationId xmlns:p14="http://schemas.microsoft.com/office/powerpoint/2010/main" val="35300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1 Gráfico"/>
          <p:cNvGraphicFramePr>
            <a:graphicFrameLocks/>
          </p:cNvGraphicFramePr>
          <p:nvPr/>
        </p:nvGraphicFramePr>
        <p:xfrm>
          <a:off x="1668463" y="257971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r:id="rId3" imgW="6096528" imgH="4066384" progId="Excel.Sheet.8">
                  <p:embed/>
                </p:oleObj>
              </mc:Choice>
              <mc:Fallback>
                <p:oleObj r:id="rId3" imgW="6096528" imgH="4066384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257971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7653" name="4 CuadroTexto"/>
          <p:cNvSpPr txBox="1">
            <a:spLocks noChangeArrowheads="1"/>
          </p:cNvSpPr>
          <p:nvPr/>
        </p:nvSpPr>
        <p:spPr bwMode="auto">
          <a:xfrm>
            <a:off x="1643042" y="1412776"/>
            <a:ext cx="5759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KILLIP Y KIMBAL AL INGRESO</a:t>
            </a:r>
          </a:p>
        </p:txBody>
      </p:sp>
      <p:sp>
        <p:nvSpPr>
          <p:cNvPr id="27654" name="1 Rectángulo"/>
          <p:cNvSpPr>
            <a:spLocks noChangeArrowheads="1"/>
          </p:cNvSpPr>
          <p:nvPr/>
        </p:nvSpPr>
        <p:spPr bwMode="auto">
          <a:xfrm>
            <a:off x="5148263" y="4724400"/>
            <a:ext cx="692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5" name="1 Rectángulo"/>
          <p:cNvSpPr>
            <a:spLocks noChangeArrowheads="1"/>
          </p:cNvSpPr>
          <p:nvPr/>
        </p:nvSpPr>
        <p:spPr bwMode="auto">
          <a:xfrm>
            <a:off x="3708400" y="4314825"/>
            <a:ext cx="692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6" name="1 Rectángulo"/>
          <p:cNvSpPr>
            <a:spLocks noChangeArrowheads="1"/>
          </p:cNvSpPr>
          <p:nvPr/>
        </p:nvSpPr>
        <p:spPr bwMode="auto">
          <a:xfrm>
            <a:off x="2195513" y="2225675"/>
            <a:ext cx="6937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>
                <a:latin typeface="Arial" charset="0"/>
                <a:cs typeface="Calibri" pitchFamily="34" charset="0"/>
              </a:rPr>
              <a:t>p= ns</a:t>
            </a:r>
            <a:endParaRPr lang="es-ES" altLang="es-ES" sz="1600" b="0"/>
          </a:p>
        </p:txBody>
      </p:sp>
      <p:sp>
        <p:nvSpPr>
          <p:cNvPr id="27657" name="1 Rectángulo"/>
          <p:cNvSpPr>
            <a:spLocks noChangeArrowheads="1"/>
          </p:cNvSpPr>
          <p:nvPr/>
        </p:nvSpPr>
        <p:spPr bwMode="auto">
          <a:xfrm>
            <a:off x="6357950" y="4590644"/>
            <a:ext cx="989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latin typeface="Arial" charset="0"/>
                <a:cs typeface="Calibri" pitchFamily="34" charset="0"/>
              </a:rPr>
              <a:t>p= 0.096</a:t>
            </a:r>
            <a:endParaRPr lang="es-ES" altLang="es-ES" sz="1600" b="0" dirty="0"/>
          </a:p>
        </p:txBody>
      </p:sp>
      <p:pic>
        <p:nvPicPr>
          <p:cNvPr id="11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2" name="11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Rectángulo"/>
          <p:cNvSpPr/>
          <p:nvPr/>
        </p:nvSpPr>
        <p:spPr>
          <a:xfrm>
            <a:off x="3214678" y="3571876"/>
            <a:ext cx="500066" cy="200026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3143240" y="3214686"/>
            <a:ext cx="6429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500" dirty="0" smtClean="0">
                <a:latin typeface="Corbel" pitchFamily="34" charset="0"/>
                <a:cs typeface="Arial" pitchFamily="34" charset="0"/>
              </a:rPr>
              <a:t>65,9</a:t>
            </a:r>
            <a:endParaRPr lang="es-AR" sz="15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572396" y="500063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7500958" y="4534595"/>
            <a:ext cx="6429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500" dirty="0" smtClean="0">
                <a:latin typeface="Corbel" pitchFamily="34" charset="0"/>
                <a:cs typeface="Arial" pitchFamily="34" charset="0"/>
              </a:rPr>
              <a:t>16,4</a:t>
            </a:r>
            <a:endParaRPr lang="es-AR" sz="1500" dirty="0"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1357290" y="3487167"/>
            <a:ext cx="635798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000" dirty="0">
                <a:latin typeface="Arial" charset="0"/>
                <a:cs typeface="Arial" charset="0"/>
              </a:rPr>
              <a:t>TIEMPOS DE </a:t>
            </a:r>
            <a:r>
              <a:rPr lang="es-ES" altLang="es-ES" sz="3000" dirty="0" smtClean="0">
                <a:latin typeface="Arial" charset="0"/>
                <a:cs typeface="Arial" charset="0"/>
              </a:rPr>
              <a:t>ACTUACIÓN</a:t>
            </a:r>
            <a:endParaRPr lang="es-ES" altLang="es-ES" sz="3000" dirty="0">
              <a:latin typeface="Arial" charset="0"/>
              <a:cs typeface="Arial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0872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785938" y="5229225"/>
            <a:ext cx="6000750" cy="700088"/>
          </a:xfrm>
          <a:prstGeom prst="rightArrow">
            <a:avLst>
              <a:gd name="adj1" fmla="val 50000"/>
              <a:gd name="adj2" fmla="val 27480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924050" y="2998788"/>
            <a:ext cx="1860550" cy="122396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29058" y="2998332"/>
            <a:ext cx="3678237" cy="125253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930650" y="4294188"/>
            <a:ext cx="1085850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85786" y="1428736"/>
            <a:ext cx="2071702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000" dirty="0" smtClean="0">
                <a:solidFill>
                  <a:schemeClr val="bg1"/>
                </a:solidFill>
                <a:latin typeface="+mn-lt"/>
              </a:rPr>
              <a:t>INICIO DE SÍNTOMAS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071813" y="1681451"/>
            <a:ext cx="1584325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PCM</a:t>
            </a:r>
          </a:p>
        </p:txBody>
      </p: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1643063" y="3143250"/>
            <a:ext cx="2428875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</a:t>
            </a:r>
          </a:p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PACIENTE</a:t>
            </a:r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4286250" y="3143248"/>
            <a:ext cx="2928938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3775075" y="4429125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1" name="21 CuadroTexto"/>
          <p:cNvSpPr txBox="1">
            <a:spLocks noChangeArrowheads="1"/>
          </p:cNvSpPr>
          <p:nvPr/>
        </p:nvSpPr>
        <p:spPr bwMode="auto">
          <a:xfrm>
            <a:off x="2232025" y="5357813"/>
            <a:ext cx="48164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230938" y="4294188"/>
            <a:ext cx="131127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011738" y="4294188"/>
            <a:ext cx="1228725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4940300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6156325" y="4405313"/>
            <a:ext cx="143986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553325" y="2143125"/>
            <a:ext cx="161925" cy="30718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14 CuadroTexto"/>
          <p:cNvSpPr txBox="1">
            <a:spLocks noChangeArrowheads="1"/>
          </p:cNvSpPr>
          <p:nvPr/>
        </p:nvSpPr>
        <p:spPr bwMode="auto">
          <a:xfrm>
            <a:off x="6572264" y="1610013"/>
            <a:ext cx="2214578" cy="46166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 smtClean="0">
                <a:solidFill>
                  <a:schemeClr val="bg1"/>
                </a:solidFill>
                <a:latin typeface="+mn-lt"/>
              </a:rPr>
              <a:t>REPERFUSIÓN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76688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767138" y="2214563"/>
            <a:ext cx="161925" cy="30003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251520" y="6048871"/>
            <a:ext cx="8712968" cy="69249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 de activación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PCM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el llamado a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s-ES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3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traslado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el llamado a Hemodinamia hasta el ingreso del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sala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3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3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Procedimiento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desde la llegada del 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sala de </a:t>
            </a:r>
            <a:r>
              <a:rPr lang="es-ES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Hemodinamia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el pasaje de la cuerda</a:t>
            </a:r>
            <a:r>
              <a:rPr lang="es-ES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4" name="21 CuadroTexto"/>
          <p:cNvSpPr txBox="1">
            <a:spLocks noChangeArrowheads="1"/>
          </p:cNvSpPr>
          <p:nvPr/>
        </p:nvSpPr>
        <p:spPr bwMode="auto">
          <a:xfrm>
            <a:off x="1785918" y="928670"/>
            <a:ext cx="5572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sz="3200" dirty="0">
                <a:latin typeface="Arial" charset="0"/>
                <a:cs typeface="Arial" charset="0"/>
              </a:rPr>
              <a:t>TIEMPOS DE ACTUACIÓN</a:t>
            </a:r>
          </a:p>
        </p:txBody>
      </p:sp>
      <p:pic>
        <p:nvPicPr>
          <p:cNvPr id="24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5" name="24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120825"/>
              </p:ext>
            </p:extLst>
          </p:nvPr>
        </p:nvGraphicFramePr>
        <p:xfrm>
          <a:off x="592389" y="2051051"/>
          <a:ext cx="6502417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r:id="rId3" imgW="7663336" imgH="4273666" progId="Excel.Sheet.8">
                  <p:embed/>
                </p:oleObj>
              </mc:Choice>
              <mc:Fallback>
                <p:oleObj r:id="rId3" imgW="7663336" imgH="42736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89" y="2051051"/>
                        <a:ext cx="6502417" cy="427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Corbel"/>
              </a:rPr>
              <a:t>RESULTADOS</a:t>
            </a:r>
          </a:p>
        </p:txBody>
      </p:sp>
      <p:sp>
        <p:nvSpPr>
          <p:cNvPr id="32772" name="3 CuadroTexto"/>
          <p:cNvSpPr txBox="1">
            <a:spLocks noChangeArrowheads="1"/>
          </p:cNvSpPr>
          <p:nvPr/>
        </p:nvSpPr>
        <p:spPr bwMode="auto">
          <a:xfrm>
            <a:off x="2627313" y="1382713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>
                <a:solidFill>
                  <a:prstClr val="white"/>
                </a:solidFill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32773" name="1 Rectángulo"/>
          <p:cNvSpPr>
            <a:spLocks noChangeArrowheads="1"/>
          </p:cNvSpPr>
          <p:nvPr/>
        </p:nvSpPr>
        <p:spPr bwMode="auto">
          <a:xfrm>
            <a:off x="4427984" y="2204864"/>
            <a:ext cx="1095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600" b="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p= 0.001</a:t>
            </a:r>
            <a:endParaRPr lang="es-ES" altLang="es-ES" sz="1600" b="0" dirty="0">
              <a:solidFill>
                <a:prstClr val="white"/>
              </a:solidFill>
            </a:endParaRPr>
          </a:p>
        </p:txBody>
      </p:sp>
      <p:sp>
        <p:nvSpPr>
          <p:cNvPr id="32774" name="1 Rectángulo"/>
          <p:cNvSpPr>
            <a:spLocks noChangeArrowheads="1"/>
          </p:cNvSpPr>
          <p:nvPr/>
        </p:nvSpPr>
        <p:spPr bwMode="auto">
          <a:xfrm>
            <a:off x="2339752" y="3665339"/>
            <a:ext cx="6937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600" b="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p= </a:t>
            </a:r>
            <a:r>
              <a:rPr lang="es-AR" altLang="es-ES" sz="1600" b="0" dirty="0" err="1">
                <a:solidFill>
                  <a:prstClr val="white"/>
                </a:solidFill>
                <a:latin typeface="Arial" charset="0"/>
                <a:cs typeface="Calibri" pitchFamily="34" charset="0"/>
              </a:rPr>
              <a:t>ns</a:t>
            </a:r>
            <a:endParaRPr lang="es-ES" altLang="es-ES" sz="1600" b="0" dirty="0">
              <a:solidFill>
                <a:prstClr val="white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Corbel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Corbel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Corbel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Corbel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Corbel"/>
              </a:rPr>
            </a:br>
            <a:endParaRPr lang="es-ES" altLang="es-ES" sz="1600" b="0" dirty="0" smtClean="0">
              <a:solidFill>
                <a:srgbClr val="FFFF00"/>
              </a:solidFill>
              <a:latin typeface="Corbe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5949280"/>
            <a:ext cx="3429000" cy="357188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16 CuadroTexto"/>
          <p:cNvSpPr txBox="1">
            <a:spLocks noChangeArrowheads="1"/>
          </p:cNvSpPr>
          <p:nvPr/>
        </p:nvSpPr>
        <p:spPr bwMode="auto">
          <a:xfrm>
            <a:off x="1162967" y="598413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TIEMPO PACIENTE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112568" y="5949280"/>
            <a:ext cx="3500437" cy="3571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6 CuadroTexto"/>
          <p:cNvSpPr txBox="1">
            <a:spLocks noChangeArrowheads="1"/>
          </p:cNvSpPr>
          <p:nvPr/>
        </p:nvSpPr>
        <p:spPr bwMode="auto">
          <a:xfrm>
            <a:off x="4663405" y="598413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prstClr val="black"/>
                </a:solidFill>
                <a:latin typeface="Corbel"/>
              </a:rPr>
              <a:t>TIEMPO DEL SISTEMA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83568" y="6306468"/>
            <a:ext cx="692943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34530" y="6341318"/>
            <a:ext cx="4643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  <a:latin typeface="Corbel"/>
              </a:rPr>
              <a:t>TIEMPO DE ISQUEMIA TOTAL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5580112" y="2643758"/>
            <a:ext cx="285750" cy="857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 Rectángulo"/>
          <p:cNvSpPr>
            <a:spLocks noChangeArrowheads="1"/>
          </p:cNvSpPr>
          <p:nvPr/>
        </p:nvSpPr>
        <p:spPr bwMode="auto">
          <a:xfrm>
            <a:off x="5937302" y="2688440"/>
            <a:ext cx="1462960" cy="677108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   69 </a:t>
            </a:r>
            <a:r>
              <a:rPr lang="es-AR" altLang="es-ES" sz="1900" dirty="0" smtClean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min.</a:t>
            </a:r>
            <a:endParaRPr lang="es-ES" altLang="es-ES" sz="1900" dirty="0">
              <a:solidFill>
                <a:prstClr val="white"/>
              </a:solidFill>
            </a:endParaRPr>
          </a:p>
        </p:txBody>
      </p:sp>
      <p:pic>
        <p:nvPicPr>
          <p:cNvPr id="17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8" name="1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021907" y="2304827"/>
            <a:ext cx="46037" cy="35004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" name="19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20 Rectángulo"/>
          <p:cNvSpPr/>
          <p:nvPr/>
        </p:nvSpPr>
        <p:spPr>
          <a:xfrm>
            <a:off x="6329675" y="3933056"/>
            <a:ext cx="834613" cy="187176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6521346" y="3645024"/>
            <a:ext cx="598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159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87729" y="5445224"/>
            <a:ext cx="7318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dirty="0" smtClean="0">
                <a:latin typeface="Arial" pitchFamily="34" charset="0"/>
                <a:cs typeface="Arial" pitchFamily="34" charset="0"/>
              </a:rPr>
              <a:t>2016    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1 Rectángulo"/>
          <p:cNvSpPr>
            <a:spLocks noChangeArrowheads="1"/>
          </p:cNvSpPr>
          <p:nvPr/>
        </p:nvSpPr>
        <p:spPr bwMode="auto">
          <a:xfrm>
            <a:off x="6084168" y="2924944"/>
            <a:ext cx="1440779" cy="6771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dirty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dirty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   </a:t>
            </a:r>
            <a:r>
              <a:rPr lang="es-AR" altLang="es-ES" sz="1900" dirty="0" smtClean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85 min</a:t>
            </a:r>
            <a:endParaRPr lang="es-AR" altLang="es-ES" sz="1900" dirty="0">
              <a:solidFill>
                <a:schemeClr val="bg1"/>
              </a:solidFill>
              <a:latin typeface="Arial" charset="0"/>
              <a:cs typeface="Calibri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7164288" y="4293096"/>
            <a:ext cx="809021" cy="151216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7308304" y="3933056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121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198901" y="5435932"/>
            <a:ext cx="7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dirty="0" smtClean="0">
                <a:latin typeface="Arial" pitchFamily="34" charset="0"/>
                <a:cs typeface="Arial" pitchFamily="34" charset="0"/>
              </a:rPr>
              <a:t>2017    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1 Rectángulo"/>
          <p:cNvSpPr>
            <a:spLocks noChangeArrowheads="1"/>
          </p:cNvSpPr>
          <p:nvPr/>
        </p:nvSpPr>
        <p:spPr bwMode="auto">
          <a:xfrm>
            <a:off x="6876256" y="3255948"/>
            <a:ext cx="1440779" cy="67710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9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900" dirty="0">
                <a:latin typeface="Arial" charset="0"/>
                <a:cs typeface="Calibri" pitchFamily="34" charset="0"/>
              </a:rPr>
              <a:t>   </a:t>
            </a:r>
            <a:r>
              <a:rPr lang="es-AR" altLang="es-ES" sz="1900" dirty="0" smtClean="0">
                <a:latin typeface="Arial" charset="0"/>
                <a:cs typeface="Calibri" pitchFamily="34" charset="0"/>
              </a:rPr>
              <a:t>123 min</a:t>
            </a:r>
            <a:endParaRPr lang="es-AR" altLang="es-ES" sz="1900" dirty="0">
              <a:latin typeface="Arial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206332"/>
              </p:ext>
            </p:extLst>
          </p:nvPr>
        </p:nvGraphicFramePr>
        <p:xfrm>
          <a:off x="68982" y="1643064"/>
          <a:ext cx="8636971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Hoja de cálculo" r:id="rId3" imgW="7663336" imgH="4273666" progId="Excel.Sheet.8">
                  <p:embed/>
                </p:oleObj>
              </mc:Choice>
              <mc:Fallback>
                <p:oleObj name="Hoja de cálculo" r:id="rId3" imgW="7663336" imgH="4273666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2" y="1643064"/>
                        <a:ext cx="8636971" cy="4278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2627313" y="1285860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ACTUACIÓN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1749" name="1 Rectángulo"/>
          <p:cNvSpPr>
            <a:spLocks noChangeArrowheads="1"/>
          </p:cNvSpPr>
          <p:nvPr/>
        </p:nvSpPr>
        <p:spPr bwMode="auto">
          <a:xfrm>
            <a:off x="1935163" y="2420938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0" name="1 Rectángulo"/>
          <p:cNvSpPr>
            <a:spLocks noChangeArrowheads="1"/>
          </p:cNvSpPr>
          <p:nvPr/>
        </p:nvSpPr>
        <p:spPr bwMode="auto">
          <a:xfrm>
            <a:off x="7292975" y="4076700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1" name="1 Rectángulo"/>
          <p:cNvSpPr>
            <a:spLocks noChangeArrowheads="1"/>
          </p:cNvSpPr>
          <p:nvPr/>
        </p:nvSpPr>
        <p:spPr bwMode="auto">
          <a:xfrm>
            <a:off x="5864225" y="3883025"/>
            <a:ext cx="56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ns</a:t>
            </a:r>
            <a:endParaRPr lang="es-ES" altLang="es-ES" sz="1200" b="0"/>
          </a:p>
        </p:txBody>
      </p:sp>
      <p:sp>
        <p:nvSpPr>
          <p:cNvPr id="31752" name="1 Rectángulo"/>
          <p:cNvSpPr>
            <a:spLocks noChangeArrowheads="1"/>
          </p:cNvSpPr>
          <p:nvPr/>
        </p:nvSpPr>
        <p:spPr bwMode="auto">
          <a:xfrm>
            <a:off x="6588224" y="1897087"/>
            <a:ext cx="894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400" dirty="0">
                <a:latin typeface="Arial" charset="0"/>
                <a:cs typeface="Calibri" pitchFamily="34" charset="0"/>
              </a:rPr>
              <a:t>p= 0.001</a:t>
            </a:r>
            <a:endParaRPr lang="es-ES" altLang="es-ES" sz="1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5429250"/>
            <a:ext cx="1928825" cy="436563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16 CuadroTexto"/>
          <p:cNvSpPr txBox="1">
            <a:spLocks noChangeArrowheads="1"/>
          </p:cNvSpPr>
          <p:nvPr/>
        </p:nvSpPr>
        <p:spPr bwMode="auto">
          <a:xfrm>
            <a:off x="467544" y="5466710"/>
            <a:ext cx="242887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</a:rPr>
              <a:t>TIEMPO PACIENTE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875" y="1857375"/>
            <a:ext cx="46038" cy="3500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995936" y="5357813"/>
            <a:ext cx="1395748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3995936" y="5365080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Activación</a:t>
            </a:r>
          </a:p>
        </p:txBody>
      </p:sp>
      <p:sp>
        <p:nvSpPr>
          <p:cNvPr id="14" name="18 CuadroTexto"/>
          <p:cNvSpPr txBox="1">
            <a:spLocks noChangeArrowheads="1"/>
          </p:cNvSpPr>
          <p:nvPr/>
        </p:nvSpPr>
        <p:spPr bwMode="auto">
          <a:xfrm>
            <a:off x="5489575" y="5405438"/>
            <a:ext cx="143986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4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5000625" y="5929313"/>
            <a:ext cx="24288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4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043608" y="6351691"/>
            <a:ext cx="6929437" cy="42862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2615233" y="6351711"/>
            <a:ext cx="435768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19" name="18 Flecha abajo"/>
          <p:cNvSpPr/>
          <p:nvPr/>
        </p:nvSpPr>
        <p:spPr>
          <a:xfrm>
            <a:off x="4716016" y="1772816"/>
            <a:ext cx="285750" cy="107156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 Rectángulo"/>
          <p:cNvSpPr>
            <a:spLocks noChangeArrowheads="1"/>
          </p:cNvSpPr>
          <p:nvPr/>
        </p:nvSpPr>
        <p:spPr bwMode="auto">
          <a:xfrm>
            <a:off x="5076056" y="1772817"/>
            <a:ext cx="1353319" cy="646331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AR" altLang="es-ES" sz="1800" dirty="0">
                <a:latin typeface="Arial" charset="0"/>
                <a:cs typeface="Calibri" pitchFamily="34" charset="0"/>
              </a:rPr>
              <a:t>Reducción  </a:t>
            </a:r>
          </a:p>
          <a:p>
            <a:r>
              <a:rPr lang="es-AR" altLang="es-ES" sz="1800" dirty="0">
                <a:latin typeface="Arial" charset="0"/>
                <a:cs typeface="Calibri" pitchFamily="34" charset="0"/>
              </a:rPr>
              <a:t>   56 </a:t>
            </a:r>
            <a:r>
              <a:rPr lang="es-AR" altLang="es-ES" sz="1800" dirty="0" smtClean="0">
                <a:latin typeface="Arial" charset="0"/>
                <a:cs typeface="Calibri" pitchFamily="34" charset="0"/>
              </a:rPr>
              <a:t>min.</a:t>
            </a:r>
            <a:endParaRPr lang="es-ES" altLang="es-ES" sz="1800" dirty="0"/>
          </a:p>
        </p:txBody>
      </p:sp>
      <p:pic>
        <p:nvPicPr>
          <p:cNvPr id="2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23" name="2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 Título"/>
          <p:cNvSpPr txBox="1">
            <a:spLocks/>
          </p:cNvSpPr>
          <p:nvPr/>
        </p:nvSpPr>
        <p:spPr>
          <a:xfrm>
            <a:off x="428625" y="85723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91682" y="5373216"/>
            <a:ext cx="1624599" cy="92075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995936" y="5921376"/>
            <a:ext cx="4968552" cy="35718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16 CuadroTexto"/>
          <p:cNvSpPr txBox="1">
            <a:spLocks noChangeArrowheads="1"/>
          </p:cNvSpPr>
          <p:nvPr/>
        </p:nvSpPr>
        <p:spPr bwMode="auto">
          <a:xfrm>
            <a:off x="5239469" y="5949280"/>
            <a:ext cx="24288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800" dirty="0" smtClean="0">
                <a:solidFill>
                  <a:schemeClr val="bg1"/>
                </a:solidFill>
                <a:latin typeface="+mn-lt"/>
              </a:rPr>
              <a:t>TIEMPO DEL SISTEMA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7016282" y="5357814"/>
            <a:ext cx="1948206" cy="571500"/>
          </a:xfrm>
          <a:prstGeom prst="rect">
            <a:avLst/>
          </a:prstGeom>
          <a:solidFill>
            <a:schemeClr val="tx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0" name="18 CuadroTexto"/>
          <p:cNvSpPr txBox="1">
            <a:spLocks noChangeArrowheads="1"/>
          </p:cNvSpPr>
          <p:nvPr/>
        </p:nvSpPr>
        <p:spPr bwMode="auto">
          <a:xfrm>
            <a:off x="7308602" y="5365080"/>
            <a:ext cx="143986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Procedimiento</a:t>
            </a:r>
          </a:p>
        </p:txBody>
      </p:sp>
      <p:pic>
        <p:nvPicPr>
          <p:cNvPr id="30" name="29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30 Rectángulo"/>
          <p:cNvSpPr/>
          <p:nvPr/>
        </p:nvSpPr>
        <p:spPr>
          <a:xfrm>
            <a:off x="4936030" y="3429000"/>
            <a:ext cx="428058" cy="19288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CuadroTexto"/>
          <p:cNvSpPr txBox="1"/>
          <p:nvPr/>
        </p:nvSpPr>
        <p:spPr>
          <a:xfrm>
            <a:off x="4936030" y="307181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95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33" name="18 CuadroTexto"/>
          <p:cNvSpPr txBox="1">
            <a:spLocks noChangeArrowheads="1"/>
          </p:cNvSpPr>
          <p:nvPr/>
        </p:nvSpPr>
        <p:spPr bwMode="auto">
          <a:xfrm>
            <a:off x="5364088" y="5365080"/>
            <a:ext cx="1652194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Tiempo de</a:t>
            </a:r>
          </a:p>
          <a:p>
            <a:pPr algn="ctr" eaLnBrk="1" hangingPunct="1">
              <a:defRPr/>
            </a:pPr>
            <a:r>
              <a:rPr lang="es-ES" altLang="es-ES" sz="1600" i="1" dirty="0" smtClean="0">
                <a:solidFill>
                  <a:schemeClr val="bg1"/>
                </a:solidFill>
                <a:latin typeface="+mn-lt"/>
              </a:rPr>
              <a:t>Traslado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5296070" y="3883024"/>
            <a:ext cx="428058" cy="1474801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CuadroTexto"/>
          <p:cNvSpPr txBox="1"/>
          <p:nvPr/>
        </p:nvSpPr>
        <p:spPr>
          <a:xfrm>
            <a:off x="5296070" y="3522494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73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6444208" y="4797152"/>
            <a:ext cx="428058" cy="56067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44 CuadroTexto"/>
          <p:cNvSpPr txBox="1"/>
          <p:nvPr/>
        </p:nvSpPr>
        <p:spPr>
          <a:xfrm>
            <a:off x="8028384" y="453060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26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448198" y="4437112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29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8028384" y="4869160"/>
            <a:ext cx="428058" cy="48866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49 Rectángulo"/>
          <p:cNvSpPr/>
          <p:nvPr/>
        </p:nvSpPr>
        <p:spPr>
          <a:xfrm>
            <a:off x="6804248" y="4869160"/>
            <a:ext cx="428058" cy="4886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50 Rectángulo"/>
          <p:cNvSpPr/>
          <p:nvPr/>
        </p:nvSpPr>
        <p:spPr>
          <a:xfrm>
            <a:off x="8388424" y="4949552"/>
            <a:ext cx="428058" cy="423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8392414" y="4653136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23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808238" y="450912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Corbel" pitchFamily="34" charset="0"/>
                <a:cs typeface="Arial" pitchFamily="34" charset="0"/>
              </a:rPr>
              <a:t>25</a:t>
            </a:r>
            <a:endParaRPr lang="es-AR" sz="1600" dirty="0">
              <a:latin typeface="Corbe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19" grpId="0" animBg="1"/>
      <p:bldP spid="20" grpId="0" animBg="1"/>
      <p:bldP spid="31" grpId="0" animBg="1"/>
      <p:bldP spid="32" grpId="0"/>
      <p:bldP spid="41" grpId="0" animBg="1"/>
      <p:bldP spid="42" grpId="0"/>
      <p:bldP spid="38" grpId="0" animBg="1"/>
      <p:bldP spid="45" grpId="0"/>
      <p:bldP spid="46" grpId="0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22712"/>
              </p:ext>
            </p:extLst>
          </p:nvPr>
        </p:nvGraphicFramePr>
        <p:xfrm>
          <a:off x="759598" y="2536849"/>
          <a:ext cx="6187304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r:id="rId3" imgW="6224555" imgH="3700593" progId="Excel.Sheet.8">
                  <p:embed/>
                </p:oleObj>
              </mc:Choice>
              <mc:Fallback>
                <p:oleObj r:id="rId3" imgW="6224555" imgH="3700593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98" y="2536849"/>
                        <a:ext cx="6187304" cy="3700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RESULTADOS</a:t>
            </a:r>
          </a:p>
        </p:txBody>
      </p:sp>
      <p:sp>
        <p:nvSpPr>
          <p:cNvPr id="33796" name="3 CuadroTexto"/>
          <p:cNvSpPr txBox="1">
            <a:spLocks noChangeArrowheads="1"/>
          </p:cNvSpPr>
          <p:nvPr/>
        </p:nvSpPr>
        <p:spPr bwMode="auto">
          <a:xfrm>
            <a:off x="2071670" y="1382713"/>
            <a:ext cx="4929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latin typeface="Arial" charset="0"/>
                <a:cs typeface="Arial" charset="0"/>
              </a:rPr>
              <a:t>TIEMPOS DE </a:t>
            </a:r>
            <a:r>
              <a:rPr lang="es-ES" altLang="es-ES" dirty="0" smtClean="0">
                <a:latin typeface="Arial" charset="0"/>
                <a:cs typeface="Arial" charset="0"/>
              </a:rPr>
              <a:t>ISQUEMIA TOTAL</a:t>
            </a:r>
            <a:endParaRPr lang="es-ES" altLang="es-ES" dirty="0">
              <a:latin typeface="Arial" charset="0"/>
              <a:cs typeface="Arial" charset="0"/>
            </a:endParaRPr>
          </a:p>
        </p:txBody>
      </p:sp>
      <p:sp>
        <p:nvSpPr>
          <p:cNvPr id="33797" name="1 Rectángulo"/>
          <p:cNvSpPr>
            <a:spLocks noChangeArrowheads="1"/>
          </p:cNvSpPr>
          <p:nvPr/>
        </p:nvSpPr>
        <p:spPr bwMode="auto">
          <a:xfrm>
            <a:off x="4500563" y="2017713"/>
            <a:ext cx="785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sz="1200" b="0">
                <a:latin typeface="Arial" charset="0"/>
                <a:cs typeface="Calibri" pitchFamily="34" charset="0"/>
              </a:rPr>
              <a:t>p= 0.001</a:t>
            </a:r>
            <a:endParaRPr lang="es-ES" altLang="es-ES" sz="1200" b="0"/>
          </a:p>
        </p:txBody>
      </p:sp>
      <p:sp>
        <p:nvSpPr>
          <p:cNvPr id="6" name="5 Rectángulo"/>
          <p:cNvSpPr/>
          <p:nvPr/>
        </p:nvSpPr>
        <p:spPr>
          <a:xfrm>
            <a:off x="1691680" y="5910610"/>
            <a:ext cx="5500687" cy="42862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334617" y="5877272"/>
            <a:ext cx="4857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TIEMPO DE ISQUEMIA TOTAL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3635896" y="1988840"/>
            <a:ext cx="285753" cy="107157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1 Rectángulo"/>
          <p:cNvSpPr>
            <a:spLocks noChangeArrowheads="1"/>
          </p:cNvSpPr>
          <p:nvPr/>
        </p:nvSpPr>
        <p:spPr bwMode="auto">
          <a:xfrm>
            <a:off x="4225989" y="2350621"/>
            <a:ext cx="1426131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ES" sz="1800" dirty="0" smtClean="0">
                <a:latin typeface="Arial" charset="0"/>
                <a:cs typeface="Calibri" pitchFamily="34" charset="0"/>
              </a:rPr>
              <a:t>Reducción  </a:t>
            </a:r>
          </a:p>
          <a:p>
            <a:pPr algn="ctr" eaLnBrk="1" hangingPunct="1">
              <a:defRPr/>
            </a:pPr>
            <a:r>
              <a:rPr lang="es-AR" altLang="es-ES" sz="1800" dirty="0" smtClean="0">
                <a:latin typeface="Arial" charset="0"/>
                <a:cs typeface="Calibri" pitchFamily="34" charset="0"/>
              </a:rPr>
              <a:t> 89 min</a:t>
            </a:r>
            <a:endParaRPr lang="es-ES" altLang="es-ES" sz="1800" dirty="0" smtClean="0"/>
          </a:p>
        </p:txBody>
      </p:sp>
      <p:pic>
        <p:nvPicPr>
          <p:cNvPr id="12" name="Picture 4" descr="H:\TARJETA PERSONAL\LOGO GITMUPRO IAM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3" name="12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" name="14 Imagen" descr="H:\TARJETA PERSONAL\LOGO HEMODINAMIA CENTENARI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15 Rectángulo"/>
          <p:cNvSpPr/>
          <p:nvPr/>
        </p:nvSpPr>
        <p:spPr>
          <a:xfrm>
            <a:off x="5736098" y="3875868"/>
            <a:ext cx="1500198" cy="18573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6161306" y="353731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Arial" pitchFamily="34" charset="0"/>
                <a:cs typeface="Arial" pitchFamily="34" charset="0"/>
              </a:rPr>
              <a:t>250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248266" y="4019884"/>
            <a:ext cx="1500198" cy="17133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6156176" y="5306736"/>
            <a:ext cx="7318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dirty="0" smtClean="0">
                <a:latin typeface="Arial" pitchFamily="34" charset="0"/>
                <a:cs typeface="Arial" pitchFamily="34" charset="0"/>
              </a:rPr>
              <a:t>2016    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636079" y="5306736"/>
            <a:ext cx="752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800" dirty="0" smtClean="0">
                <a:latin typeface="Arial" pitchFamily="34" charset="0"/>
                <a:cs typeface="Arial" pitchFamily="34" charset="0"/>
              </a:rPr>
              <a:t>2017     </a:t>
            </a: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668344" y="3689714"/>
            <a:ext cx="64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Arial" pitchFamily="34" charset="0"/>
                <a:cs typeface="Arial" pitchFamily="34" charset="0"/>
              </a:rPr>
              <a:t>213</a:t>
            </a:r>
          </a:p>
        </p:txBody>
      </p:sp>
      <p:sp>
        <p:nvSpPr>
          <p:cNvPr id="22" name="1 Rectángulo"/>
          <p:cNvSpPr>
            <a:spLocks noChangeArrowheads="1"/>
          </p:cNvSpPr>
          <p:nvPr/>
        </p:nvSpPr>
        <p:spPr bwMode="auto">
          <a:xfrm>
            <a:off x="5810165" y="2854677"/>
            <a:ext cx="1426131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ES" sz="1800" dirty="0" smtClean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pPr algn="ctr" eaLnBrk="1" hangingPunct="1">
              <a:defRPr/>
            </a:pPr>
            <a:r>
              <a:rPr lang="es-AR" altLang="es-ES" sz="1800" dirty="0" smtClean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 109 min</a:t>
            </a:r>
            <a:endParaRPr lang="es-ES" altLang="es-ES" sz="1800" dirty="0" smtClean="0">
              <a:solidFill>
                <a:schemeClr val="bg1"/>
              </a:solidFill>
            </a:endParaRPr>
          </a:p>
        </p:txBody>
      </p:sp>
      <p:sp>
        <p:nvSpPr>
          <p:cNvPr id="23" name="1 Rectángulo"/>
          <p:cNvSpPr>
            <a:spLocks noChangeArrowheads="1"/>
          </p:cNvSpPr>
          <p:nvPr/>
        </p:nvSpPr>
        <p:spPr bwMode="auto">
          <a:xfrm>
            <a:off x="7322333" y="2996952"/>
            <a:ext cx="1426131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AR" altLang="es-ES" sz="1800" dirty="0" smtClean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Reducción  </a:t>
            </a:r>
          </a:p>
          <a:p>
            <a:pPr algn="ctr" eaLnBrk="1" hangingPunct="1">
              <a:defRPr/>
            </a:pPr>
            <a:r>
              <a:rPr lang="es-AR" altLang="es-ES" sz="1800" dirty="0" smtClean="0">
                <a:solidFill>
                  <a:schemeClr val="bg1"/>
                </a:solidFill>
                <a:latin typeface="Arial" charset="0"/>
                <a:cs typeface="Calibri" pitchFamily="34" charset="0"/>
              </a:rPr>
              <a:t> 146 min</a:t>
            </a:r>
            <a:endParaRPr lang="es-ES" altLang="es-E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755576" y="980728"/>
            <a:ext cx="753519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>
                <a:solidFill>
                  <a:schemeClr val="bg1"/>
                </a:solidFill>
                <a:latin typeface="Arial" charset="0"/>
                <a:cs typeface="Arial" charset="0"/>
              </a:rPr>
              <a:t>% de pacientes con </a:t>
            </a:r>
            <a:r>
              <a:rPr lang="es-ES" altLang="es-E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tiempo PB menor </a:t>
            </a:r>
            <a:r>
              <a:rPr lang="es-ES" altLang="es-ES" dirty="0">
                <a:solidFill>
                  <a:schemeClr val="bg1"/>
                </a:solidFill>
                <a:latin typeface="Arial" charset="0"/>
                <a:cs typeface="Arial" charset="0"/>
              </a:rPr>
              <a:t>a </a:t>
            </a:r>
            <a:r>
              <a:rPr lang="es-ES" altLang="es-E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60 min</a:t>
            </a:r>
            <a:endParaRPr lang="es-ES" altLang="es-E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1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239844"/>
              </p:ext>
            </p:extLst>
          </p:nvPr>
        </p:nvGraphicFramePr>
        <p:xfrm>
          <a:off x="523410" y="3157538"/>
          <a:ext cx="5296072" cy="37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6" name="1 Rectángulo"/>
          <p:cNvSpPr>
            <a:spLocks noChangeArrowheads="1"/>
          </p:cNvSpPr>
          <p:nvPr/>
        </p:nvSpPr>
        <p:spPr bwMode="auto">
          <a:xfrm>
            <a:off x="1763688" y="3284984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altLang="es-ES" dirty="0">
                <a:latin typeface="Arial" charset="0"/>
                <a:cs typeface="Calibri" pitchFamily="34" charset="0"/>
              </a:rPr>
              <a:t>p= 0.014</a:t>
            </a:r>
            <a:endParaRPr lang="es-ES" altLang="es-ES" dirty="0"/>
          </a:p>
        </p:txBody>
      </p:sp>
      <p:pic>
        <p:nvPicPr>
          <p:cNvPr id="12" name="11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232017" y="3140968"/>
            <a:ext cx="10001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56 %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86578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2016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72634" y="2447666"/>
            <a:ext cx="1311534" cy="40056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sp>
        <p:nvSpPr>
          <p:cNvPr id="17" name="16 CuadroTexto"/>
          <p:cNvSpPr txBox="1"/>
          <p:nvPr/>
        </p:nvSpPr>
        <p:spPr>
          <a:xfrm>
            <a:off x="5058386" y="2740858"/>
            <a:ext cx="8346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56 %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58385" y="5888936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2016     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068778" y="1614908"/>
            <a:ext cx="1311534" cy="48384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/>
          </a:p>
        </p:txBody>
      </p:sp>
      <p:sp>
        <p:nvSpPr>
          <p:cNvPr id="20" name="19 CuadroTexto"/>
          <p:cNvSpPr txBox="1"/>
          <p:nvPr/>
        </p:nvSpPr>
        <p:spPr>
          <a:xfrm>
            <a:off x="6288635" y="1916832"/>
            <a:ext cx="83461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68 %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257667" y="5877272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2017     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00146" y="5013176"/>
            <a:ext cx="83169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"/>
          <p:cNvSpPr/>
          <p:nvPr/>
        </p:nvSpPr>
        <p:spPr>
          <a:xfrm>
            <a:off x="3596290" y="4077072"/>
            <a:ext cx="83169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3635896" y="5877272"/>
            <a:ext cx="8346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Arial" pitchFamily="34" charset="0"/>
                <a:cs typeface="Arial" pitchFamily="34" charset="0"/>
              </a:rPr>
              <a:t>2015     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34826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2195736" y="1052736"/>
            <a:ext cx="4720115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Tiempo Puerta Balón</a:t>
            </a:r>
            <a:endParaRPr lang="es-ES" altLang="es-E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10" name="9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11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232017" y="3140968"/>
            <a:ext cx="10001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56 %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786578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2016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596290" y="4077072"/>
            <a:ext cx="83169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6561"/>
            <a:ext cx="72771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699274" y="5085184"/>
            <a:ext cx="312886" cy="2880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4932040" y="4509120"/>
            <a:ext cx="312886" cy="288032"/>
          </a:xfrm>
          <a:prstGeom prst="ellipse">
            <a:avLst/>
          </a:prstGeom>
          <a:solidFill>
            <a:srgbClr val="FF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619154" y="2924944"/>
            <a:ext cx="81694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292080" y="4469050"/>
            <a:ext cx="81694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56474" y="5045114"/>
            <a:ext cx="81694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60032" y="3388930"/>
            <a:ext cx="81694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s-A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4403130" y="3429000"/>
            <a:ext cx="312886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Elipse"/>
          <p:cNvSpPr/>
          <p:nvPr/>
        </p:nvSpPr>
        <p:spPr>
          <a:xfrm>
            <a:off x="4211960" y="2996952"/>
            <a:ext cx="312886" cy="28803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1835696" y="1988840"/>
            <a:ext cx="2952328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8" b="19387"/>
          <a:stretch/>
        </p:blipFill>
        <p:spPr bwMode="auto">
          <a:xfrm>
            <a:off x="1835696" y="1838088"/>
            <a:ext cx="2952328" cy="10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3563" y="1907265"/>
            <a:ext cx="7920037" cy="37466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>
                <a:latin typeface="Arial" pitchFamily="34" charset="0"/>
                <a:cs typeface="Arial" pitchFamily="34" charset="0"/>
              </a:rPr>
              <a:t>La aplicación de un sistema de atención en red </a:t>
            </a:r>
            <a:r>
              <a:rPr lang="es-ES" u="sng" dirty="0">
                <a:latin typeface="Arial" pitchFamily="34" charset="0"/>
                <a:cs typeface="Arial" pitchFamily="34" charset="0"/>
              </a:rPr>
              <a:t>incrementó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de manera significativa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s-ES" dirty="0">
                <a:latin typeface="Arial" pitchFamily="34" charset="0"/>
                <a:cs typeface="Arial" pitchFamily="34" charset="0"/>
              </a:rPr>
              <a:t>volumen de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es-ES" dirty="0">
                <a:latin typeface="Arial" pitchFamily="34" charset="0"/>
                <a:cs typeface="Arial" pitchFamily="34" charset="0"/>
              </a:rPr>
              <a:t>que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accedieron a una ICPP.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constató una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disminución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significativa de los tiempos totales, fundamentalmente a expensas de una disminución en los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tiempos de activación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del sistema.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99376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CONCLUSIONES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6" name="5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>
          <a:xfrm>
            <a:off x="428625" y="857232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AGRADECIMIENTO</a:t>
            </a:r>
          </a:p>
        </p:txBody>
      </p:sp>
      <p:pic>
        <p:nvPicPr>
          <p:cNvPr id="8" name="7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285720" y="1428736"/>
            <a:ext cx="864399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Hospitales con Unidad Coronaria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del Centenario (Dres. A. Rascón, L. Frontini, O. Pellizzon,  C. Calenta, M. Najenson, L. Arias, L. Mas, B. Manavella,  </a:t>
            </a:r>
            <a:r>
              <a:rPr lang="es-ES" sz="1600" b="1" dirty="0" smtClean="0">
                <a:latin typeface="+mn-lt"/>
              </a:rPr>
              <a:t>R. Leiva)</a:t>
            </a:r>
            <a:endParaRPr lang="es-ES" sz="1600" b="1" dirty="0" smtClean="0">
              <a:latin typeface="+mn-lt"/>
            </a:endParaRP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de Emergencias Clemente Álvarez (Dres. M. Marino, L. Keller)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Provincial de Rosario (Dr. G. Beristain, Dra. A. Área Castelli 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Hospitales sin Unidad Coronaria (Guardia Externa)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Alberdi (Dra. M. </a:t>
            </a:r>
            <a:r>
              <a:rPr lang="es-ES" sz="1600" dirty="0" smtClean="0">
                <a:latin typeface="+mn-lt"/>
              </a:rPr>
              <a:t>V</a:t>
            </a:r>
            <a:r>
              <a:rPr lang="es-ES" sz="1600" b="1" dirty="0" smtClean="0">
                <a:latin typeface="+mn-lt"/>
              </a:rPr>
              <a:t>ariego)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Carrasco Dra. I. Vargas)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Roque Sáenz Peña ( G. Bongiovanni)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Eva Perón (Granadero Baigorria) (Dra. C Mancuso)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b="1" dirty="0" smtClean="0">
                <a:latin typeface="+mn-lt"/>
              </a:rPr>
              <a:t>Hospital Anselmo Gamen (Villa Gobernador Gálvez) 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ES" sz="1600" dirty="0" smtClean="0">
                <a:latin typeface="+mn-lt"/>
              </a:rPr>
              <a:t>Policlínico San Martín </a:t>
            </a:r>
            <a:endParaRPr lang="es-ES" sz="1600" b="1" dirty="0" smtClean="0">
              <a:latin typeface="+mn-lt"/>
            </a:endParaRPr>
          </a:p>
          <a:p>
            <a:pPr marL="285750" indent="-252000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b="1" dirty="0" smtClean="0">
                <a:latin typeface="+mn-lt"/>
              </a:rPr>
              <a:t>   </a:t>
            </a:r>
            <a:r>
              <a:rPr lang="es-ES" sz="2200" b="1" u="sng" dirty="0" smtClean="0">
                <a:latin typeface="+mn-lt"/>
              </a:rPr>
              <a:t>Sistema Integrado Emergencia Sanitaria (S.I.E.S) </a:t>
            </a:r>
          </a:p>
          <a:p>
            <a:pPr marL="742950" lvl="1" indent="-25200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ES" sz="1800" dirty="0" smtClean="0">
                <a:latin typeface="+mn-lt"/>
              </a:rPr>
              <a:t>(</a:t>
            </a:r>
            <a:r>
              <a:rPr lang="es-ES" sz="1600" dirty="0" smtClean="0">
                <a:latin typeface="+mn-lt"/>
              </a:rPr>
              <a:t>Dr. A. </a:t>
            </a:r>
            <a:r>
              <a:rPr lang="es-ES" sz="1600" dirty="0" err="1" smtClean="0">
                <a:latin typeface="+mn-lt"/>
              </a:rPr>
              <a:t>Pafundi</a:t>
            </a:r>
            <a:r>
              <a:rPr lang="es-ES" sz="1600" dirty="0" smtClean="0">
                <a:latin typeface="+mn-lt"/>
              </a:rPr>
              <a:t>, Dra. J. </a:t>
            </a:r>
            <a:r>
              <a:rPr lang="es-ES" sz="1600" dirty="0" err="1" smtClean="0">
                <a:latin typeface="+mn-lt"/>
              </a:rPr>
              <a:t>Kinkela</a:t>
            </a:r>
            <a:r>
              <a:rPr lang="es-ES" sz="1600" dirty="0" smtClean="0">
                <a:latin typeface="+mn-lt"/>
              </a:rPr>
              <a:t>)</a:t>
            </a:r>
          </a:p>
          <a:p>
            <a:pPr marL="285750" indent="-285750" algn="just" fontAlgn="auto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es-ES" sz="2200" dirty="0" smtClean="0">
                <a:latin typeface="+mn-lt"/>
              </a:rPr>
              <a:t>   </a:t>
            </a:r>
            <a:r>
              <a:rPr lang="es-ES" sz="2200" u="sng" dirty="0" smtClean="0">
                <a:latin typeface="+mn-lt"/>
              </a:rPr>
              <a:t>Autoridades de Ministerio de Salud de la Provincia de Santa Fe y </a:t>
            </a:r>
            <a:br>
              <a:rPr lang="es-ES" sz="2200" u="sng" dirty="0" smtClean="0">
                <a:latin typeface="+mn-lt"/>
              </a:rPr>
            </a:br>
            <a:r>
              <a:rPr lang="es-ES" sz="2200" dirty="0" smtClean="0">
                <a:latin typeface="+mn-lt"/>
              </a:rPr>
              <a:t>   </a:t>
            </a:r>
            <a:r>
              <a:rPr lang="es-ES" sz="2200" u="sng" dirty="0" smtClean="0">
                <a:latin typeface="+mn-lt"/>
              </a:rPr>
              <a:t>de la Secretaria de Salud Pública de la Municipalidad de Rosario</a:t>
            </a:r>
          </a:p>
          <a:p>
            <a:pPr marL="531813" lvl="1" indent="-173038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es-ES" sz="1600" dirty="0" smtClean="0">
                <a:latin typeface="+mn-lt"/>
              </a:rPr>
              <a:t>    (Dr. F. </a:t>
            </a:r>
            <a:r>
              <a:rPr lang="es-ES" sz="1600" dirty="0" err="1" smtClean="0">
                <a:latin typeface="+mn-lt"/>
              </a:rPr>
              <a:t>Fiorilli</a:t>
            </a:r>
            <a:r>
              <a:rPr lang="es-ES" sz="1600" dirty="0" smtClean="0">
                <a:latin typeface="+mn-lt"/>
              </a:rPr>
              <a:t>, A. </a:t>
            </a:r>
            <a:r>
              <a:rPr lang="es-ES" sz="1600" dirty="0" err="1" smtClean="0">
                <a:latin typeface="+mn-lt"/>
              </a:rPr>
              <a:t>Chapelet</a:t>
            </a:r>
            <a:r>
              <a:rPr lang="es-ES" sz="1600" dirty="0" smtClean="0">
                <a:latin typeface="+mn-lt"/>
              </a:rPr>
              <a:t>, P. </a:t>
            </a:r>
            <a:r>
              <a:rPr lang="es-ES" sz="1600" dirty="0" err="1" smtClean="0">
                <a:latin typeface="+mn-lt"/>
              </a:rPr>
              <a:t>Beletich</a:t>
            </a:r>
            <a:r>
              <a:rPr lang="es-ES" sz="1600" dirty="0" smtClean="0">
                <a:latin typeface="+mn-lt"/>
              </a:rPr>
              <a:t>)</a:t>
            </a:r>
            <a:endParaRPr lang="es-ES" sz="2200" b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INTRODUCCIÓN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2844" y="1833786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La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Intervención Coronaria Percutánea Primaria es el tratamiento de elección en los pacientes con Infarto Agudo de Miocardio con Elevación del Segmento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ST 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  El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tiempo de actuación desde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el PCM hasta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apertura de la arteria es un hecho crucial para determinar la eficacia del sistema de atención.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40967" cy="50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071538" y="18887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En conclusión, todo depende como se usan los  recursos existentes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1538" y="188877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latin typeface="Arial" pitchFamily="34" charset="0"/>
                <a:cs typeface="Arial" pitchFamily="34" charset="0"/>
              </a:rPr>
              <a:t>En conclusión, todo depende como se usan los  recursos existentes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4682"/>
          <a:stretch>
            <a:fillRect/>
          </a:stretch>
        </p:blipFill>
        <p:spPr bwMode="auto">
          <a:xfrm>
            <a:off x="2000232" y="1214422"/>
            <a:ext cx="4962545" cy="55007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874" y="357166"/>
            <a:ext cx="7604340" cy="514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28596" y="5013176"/>
            <a:ext cx="8215370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trabajo en equipo y en red permite un mayor acceso a la reperfusión para así mejorar el tratamiento del I.A.M. y disminuir la mortalidad del mismo</a:t>
            </a:r>
            <a:endParaRPr lang="es-AR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57356" y="6381328"/>
            <a:ext cx="5643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Elliott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Antman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. J Am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Coll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i="1" dirty="0" err="1" smtClean="0">
                <a:latin typeface="Arial" pitchFamily="34" charset="0"/>
                <a:cs typeface="Arial" pitchFamily="34" charset="0"/>
              </a:rPr>
              <a:t>Cardiol</a:t>
            </a:r>
            <a:r>
              <a:rPr lang="es-AR" sz="1600" i="1" dirty="0" smtClean="0">
                <a:latin typeface="Arial" pitchFamily="34" charset="0"/>
                <a:cs typeface="Arial" pitchFamily="34" charset="0"/>
              </a:rPr>
              <a:t> 2008;52:12016 </a:t>
            </a:r>
            <a:endParaRPr lang="es-A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t="3615" b="7320"/>
          <a:stretch>
            <a:fillRect/>
          </a:stretch>
        </p:blipFill>
        <p:spPr bwMode="auto">
          <a:xfrm>
            <a:off x="1211406" y="1500174"/>
            <a:ext cx="6718180" cy="52149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143240" y="357166"/>
            <a:ext cx="2786082" cy="5847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I.A.M. TEAM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2844" y="3753153"/>
            <a:ext cx="178595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CARDIOLOGO INTERVENCIONISTA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2844" y="3009125"/>
            <a:ext cx="1785950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ENFERMERO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2294745"/>
            <a:ext cx="1785950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TECNICO DE HIA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8662" y="1467137"/>
            <a:ext cx="2214578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latin typeface="Arial" pitchFamily="34" charset="0"/>
                <a:cs typeface="Arial" pitchFamily="34" charset="0"/>
              </a:rPr>
              <a:t>PRIMER CONTACTO MEDICO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643306" y="1181385"/>
            <a:ext cx="178595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RECEPCIONISTA DE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43702" y="1967203"/>
            <a:ext cx="178595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MEDICOS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29454" y="3437753"/>
            <a:ext cx="178595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CAMILLEROS DE LOS HOSPITALES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86380" y="4477416"/>
            <a:ext cx="1785950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dirty="0" smtClean="0">
                <a:latin typeface="Arial" pitchFamily="34" charset="0"/>
                <a:cs typeface="Arial" pitchFamily="34" charset="0"/>
              </a:rPr>
              <a:t>AUTORIDADES DE SALUD PUBLICA</a:t>
            </a:r>
            <a:endParaRPr lang="es-A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29322" y="1428736"/>
            <a:ext cx="178595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TELEFONISTAS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858016" y="2571744"/>
            <a:ext cx="1785950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PERSONAL NO MEDICO DE </a:t>
            </a:r>
          </a:p>
          <a:p>
            <a:pPr algn="ctr"/>
            <a:r>
              <a:rPr lang="es-AR" sz="1200" dirty="0" smtClean="0">
                <a:latin typeface="Arial" pitchFamily="34" charset="0"/>
                <a:cs typeface="Arial" pitchFamily="34" charset="0"/>
              </a:rPr>
              <a:t>S. EMERGENCIA</a:t>
            </a:r>
            <a:endParaRPr lang="es-A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29468" y="2214554"/>
            <a:ext cx="6890612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1000100" y="71435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Gracias por su atención !!!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5940569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rial" pitchFamily="34" charset="0"/>
                <a:cs typeface="Arial" pitchFamily="34" charset="0"/>
              </a:rPr>
              <a:t>Rosario, Santa Fe</a:t>
            </a:r>
            <a:endParaRPr lang="es-A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338" y="289251"/>
            <a:ext cx="7239000" cy="496543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Cambio de paradigma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702495" y="2447715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Rápida 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Completa</a:t>
            </a:r>
          </a:p>
          <a:p>
            <a:pPr algn="ctr"/>
            <a:r>
              <a:rPr lang="es-ES" sz="1600" b="1" dirty="0" smtClean="0">
                <a:solidFill>
                  <a:prstClr val="white"/>
                </a:solidFill>
                <a:latin typeface="Arial"/>
              </a:rPr>
              <a:t>Sostenida</a:t>
            </a:r>
            <a:endParaRPr lang="es-ES" sz="16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02495" y="4198477"/>
            <a:ext cx="1643009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prstClr val="white"/>
                </a:solidFill>
                <a:latin typeface="Arial"/>
              </a:rPr>
              <a:t>TL</a:t>
            </a:r>
          </a:p>
          <a:p>
            <a:pPr algn="ctr"/>
            <a:r>
              <a:rPr lang="es-ES" sz="1800" b="1" dirty="0" smtClean="0">
                <a:solidFill>
                  <a:prstClr val="white"/>
                </a:solidFill>
                <a:latin typeface="Arial"/>
              </a:rPr>
              <a:t>vs.</a:t>
            </a:r>
          </a:p>
          <a:p>
            <a:pPr algn="ctr"/>
            <a:r>
              <a:rPr lang="es-ES" sz="1800" b="1" dirty="0" smtClean="0">
                <a:solidFill>
                  <a:prstClr val="white"/>
                </a:solidFill>
                <a:latin typeface="Arial"/>
              </a:rPr>
              <a:t>ATC</a:t>
            </a:r>
            <a:endParaRPr lang="es-ES" sz="1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ombo 6"/>
          <p:cNvSpPr/>
          <p:nvPr/>
        </p:nvSpPr>
        <p:spPr>
          <a:xfrm>
            <a:off x="2996588" y="3182477"/>
            <a:ext cx="3218007" cy="10160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prstClr val="white"/>
                </a:solidFill>
                <a:latin typeface="Arial"/>
              </a:rPr>
              <a:t>IAMCEST</a:t>
            </a:r>
            <a:endParaRPr lang="es-ES" sz="2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820906" y="1768442"/>
            <a:ext cx="1680184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"/>
              </a:rPr>
              <a:t>ECG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"/>
              </a:rPr>
              <a:t>Pre-</a:t>
            </a:r>
            <a:r>
              <a:rPr lang="es-ES" sz="2000" b="1" dirty="0" err="1" smtClean="0">
                <a:solidFill>
                  <a:schemeClr val="bg1"/>
                </a:solidFill>
                <a:latin typeface="Arial"/>
              </a:rPr>
              <a:t>hosp</a:t>
            </a:r>
            <a:endParaRPr lang="es-ES" sz="20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20906" y="3388236"/>
            <a:ext cx="1680184" cy="146952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"/>
              </a:rPr>
              <a:t>Red</a:t>
            </a:r>
            <a:endParaRPr lang="es-ES" sz="3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820906" y="5035519"/>
            <a:ext cx="1751622" cy="14695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prstClr val="white"/>
                </a:solidFill>
                <a:latin typeface="Arial"/>
              </a:rPr>
              <a:t>Traslado</a:t>
            </a:r>
            <a:endParaRPr lang="es-ES" sz="20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158" y="1357298"/>
            <a:ext cx="2284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Viejo Paradigma</a:t>
            </a:r>
            <a:endParaRPr lang="es-ES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57816" y="812053"/>
            <a:ext cx="254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Nuevo Paradigma</a:t>
            </a:r>
            <a:endParaRPr lang="es-ES" sz="2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57982" y="785794"/>
            <a:ext cx="2643174" cy="59293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28625" y="908050"/>
            <a:ext cx="8229600" cy="6492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3200" dirty="0" smtClean="0">
                <a:solidFill>
                  <a:srgbClr val="FFFF00"/>
                </a:solidFill>
                <a:latin typeface="+mn-lt"/>
              </a:rPr>
              <a:t>COMIENZOS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512" y="1625019"/>
            <a:ext cx="889248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  En agosto de 2014 comenzamos reuniones entre el </a:t>
            </a:r>
            <a:br>
              <a:rPr lang="es-ES" sz="2500" dirty="0" smtClean="0">
                <a:latin typeface="Arial" pitchFamily="34" charset="0"/>
                <a:cs typeface="Arial" pitchFamily="34" charset="0"/>
              </a:rPr>
            </a:br>
            <a:r>
              <a:rPr lang="es-ES" sz="2500" dirty="0" smtClean="0">
                <a:latin typeface="Arial" pitchFamily="34" charset="0"/>
                <a:cs typeface="Arial" pitchFamily="34" charset="0"/>
              </a:rPr>
              <a:t>  Servicio de Hemodinamia con los jefes de las UCO </a:t>
            </a:r>
            <a:br>
              <a:rPr lang="es-ES" sz="2500" dirty="0" smtClean="0">
                <a:latin typeface="Arial" pitchFamily="34" charset="0"/>
                <a:cs typeface="Arial" pitchFamily="34" charset="0"/>
              </a:rPr>
            </a:br>
            <a:r>
              <a:rPr lang="es-ES" sz="2500" dirty="0" smtClean="0">
                <a:latin typeface="Arial" pitchFamily="34" charset="0"/>
                <a:cs typeface="Arial" pitchFamily="34" charset="0"/>
              </a:rPr>
              <a:t>  de Hospitales Públicos de Rosario y sentamos la </a:t>
            </a:r>
            <a:br>
              <a:rPr lang="es-ES" sz="2500" dirty="0" smtClean="0">
                <a:latin typeface="Arial" pitchFamily="34" charset="0"/>
                <a:cs typeface="Arial" pitchFamily="34" charset="0"/>
              </a:rPr>
            </a:br>
            <a:r>
              <a:rPr lang="es-ES" sz="2500" dirty="0" smtClean="0">
                <a:latin typeface="Arial" pitchFamily="34" charset="0"/>
                <a:cs typeface="Arial" pitchFamily="34" charset="0"/>
              </a:rPr>
              <a:t>  bases de trabajo para generar una red para mejorar la </a:t>
            </a:r>
            <a:br>
              <a:rPr lang="es-ES" sz="2500" dirty="0" smtClean="0">
                <a:latin typeface="Arial" pitchFamily="34" charset="0"/>
                <a:cs typeface="Arial" pitchFamily="34" charset="0"/>
              </a:rPr>
            </a:br>
            <a:r>
              <a:rPr lang="es-ES" sz="2500" dirty="0" smtClean="0">
                <a:latin typeface="Arial" pitchFamily="34" charset="0"/>
                <a:cs typeface="Arial" pitchFamily="34" charset="0"/>
              </a:rPr>
              <a:t>  atención de los pacientes con IAMCEST.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  Se convocó: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Autoridades del S.I.E.S. (Ambulancias)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Jefes de Guardia Externa de todos los </a:t>
            </a:r>
            <a:br>
              <a:rPr lang="es-ES" sz="2500" dirty="0" smtClean="0">
                <a:latin typeface="Arial" pitchFamily="34" charset="0"/>
                <a:cs typeface="Arial" pitchFamily="34" charset="0"/>
              </a:rPr>
            </a:br>
            <a:r>
              <a:rPr lang="es-ES" sz="2500" dirty="0" smtClean="0">
                <a:latin typeface="Arial" pitchFamily="34" charset="0"/>
                <a:cs typeface="Arial" pitchFamily="34" charset="0"/>
              </a:rPr>
              <a:t>Hospitales de la ciudad que no tuviesen UCO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000"/>
              <a:buFont typeface="Wingdings" pitchFamily="2" charset="2"/>
              <a:buChar char="§"/>
              <a:defRPr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Autoridades Provinciales y Municipales</a:t>
            </a:r>
            <a:endParaRPr lang="es-E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8" name="7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0814" y="1617762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 Desde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el 1/11/2014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pusimos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en marcha una Red Integrada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entre los Hospitales Públicos de Rosario,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con base en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3200" u="sng" dirty="0" smtClean="0">
                <a:latin typeface="Arial" pitchFamily="34" charset="0"/>
                <a:cs typeface="Arial" pitchFamily="34" charset="0"/>
              </a:rPr>
              <a:t>Hospital Provincial del Centenario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para la atención del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paciente </a:t>
            </a:r>
            <a:r>
              <a:rPr lang="es-ES" sz="3200" dirty="0">
                <a:latin typeface="Arial" pitchFamily="34" charset="0"/>
                <a:cs typeface="Arial" pitchFamily="34" charset="0"/>
              </a:rPr>
              <a:t>con IAMCEST.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85011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    </a:t>
            </a:r>
            <a:r>
              <a:rPr lang="es-ES" sz="3200" dirty="0" smtClean="0">
                <a:solidFill>
                  <a:srgbClr val="FFFF00"/>
                </a:solidFill>
                <a:latin typeface="Corbel" pitchFamily="34" charset="0"/>
                <a:cs typeface="Arial" pitchFamily="34" charset="0"/>
              </a:rPr>
              <a:t>ROSARIO y sus alrededores</a:t>
            </a:r>
            <a:endParaRPr lang="es-ES" sz="3200" dirty="0">
              <a:solidFill>
                <a:srgbClr val="FFFF00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 t="4549"/>
          <a:stretch>
            <a:fillRect/>
          </a:stretch>
        </p:blipFill>
        <p:spPr bwMode="auto">
          <a:xfrm>
            <a:off x="357158" y="1609728"/>
            <a:ext cx="5000660" cy="50339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Arco"/>
          <p:cNvSpPr/>
          <p:nvPr/>
        </p:nvSpPr>
        <p:spPr>
          <a:xfrm rot="15344389">
            <a:off x="569454" y="3200276"/>
            <a:ext cx="4851180" cy="1867925"/>
          </a:xfrm>
          <a:prstGeom prst="arc">
            <a:avLst>
              <a:gd name="adj1" fmla="val 10012674"/>
              <a:gd name="adj2" fmla="val 567741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1" name="10 Imagen" descr="H:\TARJETA PERSONAL\LOGO HEMODINAMIA CENTENAR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572132" y="1643050"/>
            <a:ext cx="3286148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AR" sz="2200" dirty="0" smtClean="0">
                <a:latin typeface="Arial" pitchFamily="34" charset="0"/>
                <a:cs typeface="Arial" pitchFamily="34" charset="0"/>
              </a:rPr>
              <a:t>La ciudad de Rosario tiene una superficie de 178 Km2. Según datos del IPEC, el aglomerado Rosario tiene una población de 1.268.294 y de ellos, cerca de 400.000 (+ del 30%) no posee cobertura social</a:t>
            </a:r>
            <a:endParaRPr lang="es-A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72132" y="5429264"/>
            <a:ext cx="3357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FF00"/>
                </a:solidFill>
                <a:latin typeface="Arial Black" pitchFamily="34" charset="0"/>
              </a:rPr>
              <a:t>400.000 personas</a:t>
            </a:r>
            <a:endParaRPr lang="es-AR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72132" y="6143644"/>
            <a:ext cx="3357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rgbClr val="FFFF00"/>
                </a:solidFill>
                <a:latin typeface="Arial Black" pitchFamily="34" charset="0"/>
              </a:rPr>
              <a:t>240 IAM</a:t>
            </a:r>
            <a:endParaRPr lang="es-AR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1005893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32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SERVICIO DE HEMODINAMIA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DEL HOSPITAL PROVINCIAL DEL CENTENARIO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Único Hospital Público de la región sur de la Provincia de Santa Fe con Servicio de Hemodinamia Cardiovascular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2 Salas de Hemodinamia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Urgencias </a:t>
            </a:r>
            <a:r>
              <a:rPr lang="es-ES" dirty="0">
                <a:latin typeface="Arial" pitchFamily="34" charset="0"/>
                <a:cs typeface="Arial" pitchFamily="34" charset="0"/>
              </a:rPr>
              <a:t>24/7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Sala de Recuperación (dentro del Servicio de HIA)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2 médicos, 1 enfermero y 1 técnico radiólogo concurren </a:t>
            </a:r>
            <a:br>
              <a:rPr lang="es-ES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 a las urgencias en un tiempo máximo de 30 m. </a:t>
            </a:r>
          </a:p>
          <a:p>
            <a:pPr marL="285750" indent="-285750" fontAlgn="auto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Banco de Stent (BMS y DES)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975" y="44450"/>
            <a:ext cx="95059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CÓDIGO INFARTO ROSARIO. </a:t>
            </a:r>
            <a:br>
              <a:rPr lang="es-ES" altLang="es-ES" sz="1600" dirty="0" smtClean="0">
                <a:solidFill>
                  <a:srgbClr val="FFFF00"/>
                </a:solidFill>
                <a:latin typeface="+mn-lt"/>
              </a:rPr>
            </a:br>
            <a:r>
              <a:rPr lang="es-ES" altLang="es-ES" sz="1600" dirty="0" smtClean="0">
                <a:solidFill>
                  <a:srgbClr val="FFFF00"/>
                </a:solidFill>
                <a:latin typeface="+mn-lt"/>
              </a:rPr>
              <a:t>IMPACTO DE UN MODELO EN RED INTEGRADA EN LA SALUD PÚBLICA.</a:t>
            </a:r>
            <a:r>
              <a:rPr lang="es-AR" altLang="es-ES" sz="1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s-ES" altLang="es-ES" sz="1600" b="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s-ES" altLang="es-ES" sz="1600" b="0" dirty="0" smtClean="0">
                <a:solidFill>
                  <a:srgbClr val="FFFF00"/>
                </a:solidFill>
                <a:latin typeface="+mn-lt"/>
              </a:rPr>
            </a:br>
            <a:endParaRPr lang="es-ES" altLang="es-ES" sz="1600" b="0" dirty="0" smtClean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" descr="H:\TARJETA PERSONAL\LOGO GITMUPRO I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738121" y="91778"/>
            <a:ext cx="1334473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cxnSp>
        <p:nvCxnSpPr>
          <p:cNvPr id="9" name="8 Conector recto"/>
          <p:cNvCxnSpPr/>
          <p:nvPr/>
        </p:nvCxnSpPr>
        <p:spPr>
          <a:xfrm>
            <a:off x="0" y="857250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H:\TARJETA PERSONAL\LOGO HEMODINAMIA CENTENAR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82" y="91779"/>
            <a:ext cx="1449417" cy="622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is documentos\FOTOS\HEMODINAMIA\Inauguracion angio nuevo 9-10-13\Fotografo oficial\Inauguración Angiógrafo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26" y="142852"/>
            <a:ext cx="88940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500166" y="6286520"/>
            <a:ext cx="60007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Angiógrafo Philips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Allura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FD 20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blic Campaign_Portug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10822</TotalTime>
  <Words>1378</Words>
  <Application>Microsoft Office PowerPoint</Application>
  <PresentationFormat>Presentación en pantalla (4:3)</PresentationFormat>
  <Paragraphs>296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1_Metro</vt:lpstr>
      <vt:lpstr>Diseño predeterminado</vt:lpstr>
      <vt:lpstr>Public Campaign_Portugal</vt:lpstr>
      <vt:lpstr>1_Diseño predeterminado</vt:lpstr>
      <vt:lpstr>1_Tema de Office</vt:lpstr>
      <vt:lpstr>Hoja de cálculo de Microsoft Excel 97-2003</vt:lpstr>
      <vt:lpstr>Hoja de cálculo</vt:lpstr>
      <vt:lpstr>Presentación de PowerPoint</vt:lpstr>
      <vt:lpstr>Presentación de PowerPoint</vt:lpstr>
      <vt:lpstr>Presentación de PowerPoint</vt:lpstr>
      <vt:lpstr>Cambio de paradigma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COMPONENTES DE LA DEMORA EN EL IAMCEST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ATC EN OCLUSIONES TOTALES DE ARTERIAS &gt; DE 2.5 MM EN PACIENTES CON ANGINA INESTABLE</dc:title>
  <dc:creator>Preferred Customer</dc:creator>
  <cp:lastModifiedBy>Usuario de Windows</cp:lastModifiedBy>
  <cp:revision>979</cp:revision>
  <dcterms:created xsi:type="dcterms:W3CDTF">2001-07-21T17:33:30Z</dcterms:created>
  <dcterms:modified xsi:type="dcterms:W3CDTF">2017-08-01T17:13:29Z</dcterms:modified>
</cp:coreProperties>
</file>